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25"/>
  </p:notesMasterIdLst>
  <p:sldIdLst>
    <p:sldId id="256" r:id="rId2"/>
    <p:sldId id="261" r:id="rId3"/>
    <p:sldId id="283" r:id="rId4"/>
    <p:sldId id="276" r:id="rId5"/>
    <p:sldId id="258" r:id="rId6"/>
    <p:sldId id="273" r:id="rId7"/>
    <p:sldId id="272" r:id="rId8"/>
    <p:sldId id="263" r:id="rId9"/>
    <p:sldId id="264" r:id="rId10"/>
    <p:sldId id="274" r:id="rId11"/>
    <p:sldId id="275" r:id="rId12"/>
    <p:sldId id="265" r:id="rId13"/>
    <p:sldId id="266" r:id="rId14"/>
    <p:sldId id="282" r:id="rId15"/>
    <p:sldId id="262" r:id="rId16"/>
    <p:sldId id="259" r:id="rId17"/>
    <p:sldId id="284" r:id="rId18"/>
    <p:sldId id="285" r:id="rId19"/>
    <p:sldId id="270" r:id="rId20"/>
    <p:sldId id="268" r:id="rId21"/>
    <p:sldId id="279" r:id="rId22"/>
    <p:sldId id="278"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11" autoAdjust="0"/>
  </p:normalViewPr>
  <p:slideViewPr>
    <p:cSldViewPr snapToGrid="0">
      <p:cViewPr varScale="1">
        <p:scale>
          <a:sx n="96" d="100"/>
          <a:sy n="96" d="100"/>
        </p:scale>
        <p:origin x="2034" y="9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EB54B-2330-4738-A38C-A4B37080237D}" type="datetimeFigureOut">
              <a:rPr lang="en-US" smtClean="0"/>
              <a:t>15-Sep-18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580AA5-51C6-4AA8-9A7D-FD56AB6F0CDD}" type="slidenum">
              <a:rPr lang="en-US" smtClean="0"/>
              <a:t>‹#›</a:t>
            </a:fld>
            <a:endParaRPr lang="en-US"/>
          </a:p>
        </p:txBody>
      </p:sp>
    </p:spTree>
    <p:extLst>
      <p:ext uri="{BB962C8B-B14F-4D97-AF65-F5344CB8AC3E}">
        <p14:creationId xmlns:p14="http://schemas.microsoft.com/office/powerpoint/2010/main" val="323420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onelink.to/menahta"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afternoon.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am Ahmad Fasseeh a Health Economist at Syreon Research Institute, we worked with the MENA Health Policy Forum to develop an online HTA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platform is meant to act as a regional knowledge and experience exchange hub in the field of Health Technology Assessment (HTA).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platform is available as a website and a mobile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1580AA5-51C6-4AA8-9A7D-FD56AB6F0CDD}" type="slidenum">
              <a:rPr lang="en-US" smtClean="0"/>
              <a:t>1</a:t>
            </a:fld>
            <a:endParaRPr lang="en-US"/>
          </a:p>
        </p:txBody>
      </p:sp>
    </p:spTree>
    <p:extLst>
      <p:ext uri="{BB962C8B-B14F-4D97-AF65-F5344CB8AC3E}">
        <p14:creationId xmlns:p14="http://schemas.microsoft.com/office/powerpoint/2010/main" val="2989477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 on a topic title in the forum allows you to reply to it.</a:t>
            </a:r>
          </a:p>
          <a:p>
            <a:endParaRPr lang="en-US" dirty="0"/>
          </a:p>
          <a:p>
            <a:r>
              <a:rPr lang="en-US" dirty="0"/>
              <a:t>Below you can create new topics</a:t>
            </a:r>
          </a:p>
        </p:txBody>
      </p:sp>
      <p:sp>
        <p:nvSpPr>
          <p:cNvPr id="4" name="Slide Number Placeholder 3"/>
          <p:cNvSpPr>
            <a:spLocks noGrp="1"/>
          </p:cNvSpPr>
          <p:nvPr>
            <p:ph type="sldNum" sz="quarter" idx="5"/>
          </p:nvPr>
        </p:nvSpPr>
        <p:spPr/>
        <p:txBody>
          <a:bodyPr/>
          <a:lstStyle/>
          <a:p>
            <a:fld id="{E1580AA5-51C6-4AA8-9A7D-FD56AB6F0CDD}" type="slidenum">
              <a:rPr lang="en-US" smtClean="0"/>
              <a:t>10</a:t>
            </a:fld>
            <a:endParaRPr lang="en-US"/>
          </a:p>
        </p:txBody>
      </p:sp>
    </p:spTree>
    <p:extLst>
      <p:ext uri="{BB962C8B-B14F-4D97-AF65-F5344CB8AC3E}">
        <p14:creationId xmlns:p14="http://schemas.microsoft.com/office/powerpoint/2010/main" val="166650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useful links tab you can find a bundle of links for useful resources on the internet related to Health Technology Assessment.</a:t>
            </a:r>
          </a:p>
          <a:p>
            <a:endParaRPr lang="en-US" dirty="0"/>
          </a:p>
        </p:txBody>
      </p:sp>
      <p:sp>
        <p:nvSpPr>
          <p:cNvPr id="4" name="Slide Number Placeholder 3"/>
          <p:cNvSpPr>
            <a:spLocks noGrp="1"/>
          </p:cNvSpPr>
          <p:nvPr>
            <p:ph type="sldNum" sz="quarter" idx="10"/>
          </p:nvPr>
        </p:nvSpPr>
        <p:spPr/>
        <p:txBody>
          <a:bodyPr/>
          <a:lstStyle/>
          <a:p>
            <a:fld id="{E1580AA5-51C6-4AA8-9A7D-FD56AB6F0CDD}" type="slidenum">
              <a:rPr lang="en-US" smtClean="0"/>
              <a:t>11</a:t>
            </a:fld>
            <a:endParaRPr lang="en-US"/>
          </a:p>
        </p:txBody>
      </p:sp>
    </p:spTree>
    <p:extLst>
      <p:ext uri="{BB962C8B-B14F-4D97-AF65-F5344CB8AC3E}">
        <p14:creationId xmlns:p14="http://schemas.microsoft.com/office/powerpoint/2010/main" val="2310779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contact us section You will find the contact details of the MENA-Health Policy Forum as well as a contact form to communicate with the platform admins.</a:t>
            </a:r>
          </a:p>
          <a:p>
            <a:endParaRPr lang="en-US" dirty="0"/>
          </a:p>
          <a:p>
            <a:r>
              <a:rPr lang="en-US" dirty="0"/>
              <a:t>Please use the contact form in case you have technical questions related to HTA or have suggestions related to the platform in general. </a:t>
            </a:r>
          </a:p>
          <a:p>
            <a:endParaRPr lang="en-US" dirty="0"/>
          </a:p>
        </p:txBody>
      </p:sp>
      <p:sp>
        <p:nvSpPr>
          <p:cNvPr id="4" name="Slide Number Placeholder 3"/>
          <p:cNvSpPr>
            <a:spLocks noGrp="1"/>
          </p:cNvSpPr>
          <p:nvPr>
            <p:ph type="sldNum" sz="quarter" idx="5"/>
          </p:nvPr>
        </p:nvSpPr>
        <p:spPr/>
        <p:txBody>
          <a:bodyPr/>
          <a:lstStyle/>
          <a:p>
            <a:fld id="{E1580AA5-51C6-4AA8-9A7D-FD56AB6F0CDD}" type="slidenum">
              <a:rPr lang="en-US" smtClean="0"/>
              <a:t>12</a:t>
            </a:fld>
            <a:endParaRPr lang="en-US"/>
          </a:p>
        </p:txBody>
      </p:sp>
    </p:spTree>
    <p:extLst>
      <p:ext uri="{BB962C8B-B14F-4D97-AF65-F5344CB8AC3E}">
        <p14:creationId xmlns:p14="http://schemas.microsoft.com/office/powerpoint/2010/main" val="599986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manage your account similarly to other websites including changing your password, email, etc.</a:t>
            </a:r>
          </a:p>
        </p:txBody>
      </p:sp>
      <p:sp>
        <p:nvSpPr>
          <p:cNvPr id="4" name="Slide Number Placeholder 3"/>
          <p:cNvSpPr>
            <a:spLocks noGrp="1"/>
          </p:cNvSpPr>
          <p:nvPr>
            <p:ph type="sldNum" sz="quarter" idx="5"/>
          </p:nvPr>
        </p:nvSpPr>
        <p:spPr/>
        <p:txBody>
          <a:bodyPr/>
          <a:lstStyle/>
          <a:p>
            <a:fld id="{E1580AA5-51C6-4AA8-9A7D-FD56AB6F0CDD}" type="slidenum">
              <a:rPr lang="en-US" smtClean="0"/>
              <a:t>13</a:t>
            </a:fld>
            <a:endParaRPr lang="en-US"/>
          </a:p>
        </p:txBody>
      </p:sp>
    </p:spTree>
    <p:extLst>
      <p:ext uri="{BB962C8B-B14F-4D97-AF65-F5344CB8AC3E}">
        <p14:creationId xmlns:p14="http://schemas.microsoft.com/office/powerpoint/2010/main" val="385283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But how to access the platform. The platform is available at www.menahta.org it does not make a difference if you write it capitalized or not.</a:t>
            </a:r>
          </a:p>
          <a:p>
            <a:endParaRPr lang="en-US" dirty="0"/>
          </a:p>
          <a:p>
            <a:r>
              <a:rPr lang="en-US" dirty="0"/>
              <a:t>Also it is equal if you write the www. Or just menahta.org.</a:t>
            </a:r>
          </a:p>
          <a:p>
            <a:endParaRPr lang="en-US" dirty="0"/>
          </a:p>
          <a:p>
            <a:r>
              <a:rPr lang="en-US" dirty="0"/>
              <a:t>The mobile app is available on both Android and IOS</a:t>
            </a:r>
          </a:p>
        </p:txBody>
      </p:sp>
      <p:sp>
        <p:nvSpPr>
          <p:cNvPr id="4" name="Slide Number Placeholder 3"/>
          <p:cNvSpPr>
            <a:spLocks noGrp="1"/>
          </p:cNvSpPr>
          <p:nvPr>
            <p:ph type="sldNum" sz="quarter" idx="10"/>
          </p:nvPr>
        </p:nvSpPr>
        <p:spPr/>
        <p:txBody>
          <a:bodyPr/>
          <a:lstStyle/>
          <a:p>
            <a:fld id="{E1580AA5-51C6-4AA8-9A7D-FD56AB6F0CDD}" type="slidenum">
              <a:rPr lang="en-US" smtClean="0"/>
              <a:t>14</a:t>
            </a:fld>
            <a:endParaRPr lang="en-US"/>
          </a:p>
        </p:txBody>
      </p:sp>
    </p:spTree>
    <p:extLst>
      <p:ext uri="{BB962C8B-B14F-4D97-AF65-F5344CB8AC3E}">
        <p14:creationId xmlns:p14="http://schemas.microsoft.com/office/powerpoint/2010/main" val="1130959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Currently the platform is private and can only be accessed using a username and a password.</a:t>
            </a:r>
            <a:endParaRPr lang="en-US" dirty="0"/>
          </a:p>
        </p:txBody>
      </p:sp>
      <p:sp>
        <p:nvSpPr>
          <p:cNvPr id="4" name="Slide Number Placeholder 3"/>
          <p:cNvSpPr>
            <a:spLocks noGrp="1"/>
          </p:cNvSpPr>
          <p:nvPr>
            <p:ph type="sldNum" sz="quarter" idx="5"/>
          </p:nvPr>
        </p:nvSpPr>
        <p:spPr/>
        <p:txBody>
          <a:bodyPr/>
          <a:lstStyle/>
          <a:p>
            <a:fld id="{E1580AA5-51C6-4AA8-9A7D-FD56AB6F0CDD}" type="slidenum">
              <a:rPr lang="en-US" smtClean="0"/>
              <a:t>15</a:t>
            </a:fld>
            <a:endParaRPr lang="en-US"/>
          </a:p>
        </p:txBody>
      </p:sp>
    </p:spTree>
    <p:extLst>
      <p:ext uri="{BB962C8B-B14F-4D97-AF65-F5344CB8AC3E}">
        <p14:creationId xmlns:p14="http://schemas.microsoft.com/office/powerpoint/2010/main" val="2183878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register you need to fill the form provided to you during the registration (This one), indicating your willingness to join the platform (Here). If you did not receive this form kindly raise your hands and we can circulate a paper where you can write your emails in.</a:t>
            </a:r>
          </a:p>
          <a:p>
            <a:endParaRPr lang="en-US" dirty="0"/>
          </a:p>
          <a:p>
            <a:pPr lvl="0">
              <a:buClr>
                <a:schemeClr val="tx2"/>
              </a:buClr>
              <a:buFont typeface="Arial" panose="020B0604020202020204" pitchFamily="34" charset="0"/>
              <a:buNone/>
            </a:pPr>
            <a:r>
              <a:rPr lang="en-US" dirty="0"/>
              <a:t>Shortly after the conference, you will receive an email containing an invitation link (check your spam folder).</a:t>
            </a:r>
          </a:p>
          <a:p>
            <a:pPr lvl="0">
              <a:buClr>
                <a:schemeClr val="tx2"/>
              </a:buClr>
              <a:buFont typeface="Arial" panose="020B0604020202020204" pitchFamily="34" charset="0"/>
              <a:buChar char="•"/>
            </a:pPr>
            <a:endParaRPr lang="en-US" dirty="0"/>
          </a:p>
          <a:p>
            <a:pPr lvl="0">
              <a:buClr>
                <a:schemeClr val="tx2"/>
              </a:buClr>
              <a:buFont typeface="Arial" panose="020B0604020202020204" pitchFamily="34" charset="0"/>
              <a:buNone/>
            </a:pPr>
            <a:r>
              <a:rPr lang="en-US" dirty="0"/>
              <a:t>Follow the invitation link to register as a new user in the platform.</a:t>
            </a:r>
          </a:p>
          <a:p>
            <a:endParaRPr lang="en-US" dirty="0"/>
          </a:p>
        </p:txBody>
      </p:sp>
      <p:sp>
        <p:nvSpPr>
          <p:cNvPr id="4" name="Slide Number Placeholder 3"/>
          <p:cNvSpPr>
            <a:spLocks noGrp="1"/>
          </p:cNvSpPr>
          <p:nvPr>
            <p:ph type="sldNum" sz="quarter" idx="5"/>
          </p:nvPr>
        </p:nvSpPr>
        <p:spPr/>
        <p:txBody>
          <a:bodyPr/>
          <a:lstStyle/>
          <a:p>
            <a:fld id="{E1580AA5-51C6-4AA8-9A7D-FD56AB6F0CDD}" type="slidenum">
              <a:rPr lang="en-US" smtClean="0"/>
              <a:t>16</a:t>
            </a:fld>
            <a:endParaRPr lang="en-US"/>
          </a:p>
        </p:txBody>
      </p:sp>
    </p:spTree>
    <p:extLst>
      <p:ext uri="{BB962C8B-B14F-4D97-AF65-F5344CB8AC3E}">
        <p14:creationId xmlns:p14="http://schemas.microsoft.com/office/powerpoint/2010/main" val="3475848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similar to the email you should expect.</a:t>
            </a:r>
          </a:p>
        </p:txBody>
      </p:sp>
      <p:sp>
        <p:nvSpPr>
          <p:cNvPr id="4" name="Slide Number Placeholder 3"/>
          <p:cNvSpPr>
            <a:spLocks noGrp="1"/>
          </p:cNvSpPr>
          <p:nvPr>
            <p:ph type="sldNum" sz="quarter" idx="5"/>
          </p:nvPr>
        </p:nvSpPr>
        <p:spPr/>
        <p:txBody>
          <a:bodyPr/>
          <a:lstStyle/>
          <a:p>
            <a:fld id="{E1580AA5-51C6-4AA8-9A7D-FD56AB6F0CDD}" type="slidenum">
              <a:rPr lang="en-US" smtClean="0"/>
              <a:t>17</a:t>
            </a:fld>
            <a:endParaRPr lang="en-US"/>
          </a:p>
        </p:txBody>
      </p:sp>
    </p:spTree>
    <p:extLst>
      <p:ext uri="{BB962C8B-B14F-4D97-AF65-F5344CB8AC3E}">
        <p14:creationId xmlns:p14="http://schemas.microsoft.com/office/powerpoint/2010/main" val="3042930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complete your registration details.</a:t>
            </a:r>
          </a:p>
        </p:txBody>
      </p:sp>
      <p:sp>
        <p:nvSpPr>
          <p:cNvPr id="4" name="Slide Number Placeholder 3"/>
          <p:cNvSpPr>
            <a:spLocks noGrp="1"/>
          </p:cNvSpPr>
          <p:nvPr>
            <p:ph type="sldNum" sz="quarter" idx="5"/>
          </p:nvPr>
        </p:nvSpPr>
        <p:spPr/>
        <p:txBody>
          <a:bodyPr/>
          <a:lstStyle/>
          <a:p>
            <a:fld id="{E1580AA5-51C6-4AA8-9A7D-FD56AB6F0CDD}" type="slidenum">
              <a:rPr lang="en-US" smtClean="0"/>
              <a:t>18</a:t>
            </a:fld>
            <a:endParaRPr lang="en-US"/>
          </a:p>
        </p:txBody>
      </p:sp>
    </p:spTree>
    <p:extLst>
      <p:ext uri="{BB962C8B-B14F-4D97-AF65-F5344CB8AC3E}">
        <p14:creationId xmlns:p14="http://schemas.microsoft.com/office/powerpoint/2010/main" val="330898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Then you can login to the website or mobile app and use the platform freely.</a:t>
            </a:r>
          </a:p>
        </p:txBody>
      </p:sp>
      <p:sp>
        <p:nvSpPr>
          <p:cNvPr id="4" name="Slide Number Placeholder 3"/>
          <p:cNvSpPr>
            <a:spLocks noGrp="1"/>
          </p:cNvSpPr>
          <p:nvPr>
            <p:ph type="sldNum" sz="quarter" idx="10"/>
          </p:nvPr>
        </p:nvSpPr>
        <p:spPr/>
        <p:txBody>
          <a:bodyPr/>
          <a:lstStyle/>
          <a:p>
            <a:fld id="{E1580AA5-51C6-4AA8-9A7D-FD56AB6F0CDD}" type="slidenum">
              <a:rPr lang="en-US" smtClean="0"/>
              <a:t>19</a:t>
            </a:fld>
            <a:endParaRPr lang="en-US"/>
          </a:p>
        </p:txBody>
      </p:sp>
    </p:spTree>
    <p:extLst>
      <p:ext uri="{BB962C8B-B14F-4D97-AF65-F5344CB8AC3E}">
        <p14:creationId xmlns:p14="http://schemas.microsoft.com/office/powerpoint/2010/main" val="4119631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walk you through the different sections of the platform briefly.</a:t>
            </a:r>
          </a:p>
          <a:p>
            <a:pPr rtl="0"/>
            <a:endParaRPr lang="en-US" dirty="0"/>
          </a:p>
        </p:txBody>
      </p:sp>
      <p:sp>
        <p:nvSpPr>
          <p:cNvPr id="4" name="Slide Number Placeholder 3"/>
          <p:cNvSpPr>
            <a:spLocks noGrp="1"/>
          </p:cNvSpPr>
          <p:nvPr>
            <p:ph type="sldNum" sz="quarter" idx="5"/>
          </p:nvPr>
        </p:nvSpPr>
        <p:spPr/>
        <p:txBody>
          <a:bodyPr/>
          <a:lstStyle/>
          <a:p>
            <a:fld id="{E1580AA5-51C6-4AA8-9A7D-FD56AB6F0CDD}" type="slidenum">
              <a:rPr lang="en-US" smtClean="0"/>
              <a:t>2</a:t>
            </a:fld>
            <a:endParaRPr lang="en-US"/>
          </a:p>
        </p:txBody>
      </p:sp>
    </p:spTree>
    <p:extLst>
      <p:ext uri="{BB962C8B-B14F-4D97-AF65-F5344CB8AC3E}">
        <p14:creationId xmlns:p14="http://schemas.microsoft.com/office/powerpoint/2010/main" val="21800567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download </a:t>
            </a:r>
            <a:r>
              <a:rPr lang="en-US" dirty="0"/>
              <a:t>the mobile app search for MENAHTA or open the following link </a:t>
            </a:r>
            <a:r>
              <a:rPr lang="en-US" dirty="0">
                <a:hlinkClick r:id="rId3"/>
              </a:rPr>
              <a:t>www.onelink.to/menahta</a:t>
            </a:r>
            <a:r>
              <a:rPr lang="en-US" dirty="0"/>
              <a:t> from the browser,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you can scan the QR presented on the screen or within the distributed flyer.</a:t>
            </a:r>
          </a:p>
        </p:txBody>
      </p:sp>
      <p:sp>
        <p:nvSpPr>
          <p:cNvPr id="4" name="Slide Number Placeholder 3"/>
          <p:cNvSpPr>
            <a:spLocks noGrp="1"/>
          </p:cNvSpPr>
          <p:nvPr>
            <p:ph type="sldNum" sz="quarter" idx="10"/>
          </p:nvPr>
        </p:nvSpPr>
        <p:spPr/>
        <p:txBody>
          <a:bodyPr/>
          <a:lstStyle/>
          <a:p>
            <a:fld id="{E1580AA5-51C6-4AA8-9A7D-FD56AB6F0CDD}" type="slidenum">
              <a:rPr lang="en-US" smtClean="0"/>
              <a:t>22</a:t>
            </a:fld>
            <a:endParaRPr lang="en-US"/>
          </a:p>
        </p:txBody>
      </p:sp>
    </p:spTree>
    <p:extLst>
      <p:ext uri="{BB962C8B-B14F-4D97-AF65-F5344CB8AC3E}">
        <p14:creationId xmlns:p14="http://schemas.microsoft.com/office/powerpoint/2010/main" val="253032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When you open the website, This is what you see.</a:t>
            </a:r>
          </a:p>
          <a:p>
            <a:r>
              <a:rPr lang="en-US" dirty="0"/>
              <a:t>1- here you can navigate throughout the different sections of the platform. we will go through those sections one by one.</a:t>
            </a:r>
          </a:p>
          <a:p>
            <a:r>
              <a:rPr lang="en-US" dirty="0"/>
              <a:t>2- to the right side you can find recent tweets about Health Technology Assessment.</a:t>
            </a:r>
          </a:p>
          <a:p>
            <a:r>
              <a:rPr lang="en-US" dirty="0"/>
              <a:t>3- to the top left or at the bottom of the page you can find the search button which enables you to search the whole content of the platform</a:t>
            </a:r>
          </a:p>
          <a:p>
            <a:r>
              <a:rPr lang="en-US" dirty="0"/>
              <a:t>4- similar to other websites you can manage your account or log out at the top of the page</a:t>
            </a:r>
          </a:p>
        </p:txBody>
      </p:sp>
      <p:sp>
        <p:nvSpPr>
          <p:cNvPr id="4" name="Slide Number Placeholder 3"/>
          <p:cNvSpPr>
            <a:spLocks noGrp="1"/>
          </p:cNvSpPr>
          <p:nvPr>
            <p:ph type="sldNum" sz="quarter" idx="10"/>
          </p:nvPr>
        </p:nvSpPr>
        <p:spPr/>
        <p:txBody>
          <a:bodyPr/>
          <a:lstStyle/>
          <a:p>
            <a:fld id="{E1580AA5-51C6-4AA8-9A7D-FD56AB6F0CDD}" type="slidenum">
              <a:rPr lang="en-US" smtClean="0"/>
              <a:t>3</a:t>
            </a:fld>
            <a:endParaRPr lang="en-US"/>
          </a:p>
        </p:txBody>
      </p:sp>
    </p:spTree>
    <p:extLst>
      <p:ext uri="{BB962C8B-B14F-4D97-AF65-F5344CB8AC3E}">
        <p14:creationId xmlns:p14="http://schemas.microsoft.com/office/powerpoint/2010/main" val="1848842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first section is the About section which contains a brief about MENAHPF, MENAHPF Organization, as well as a description of this platform.</a:t>
            </a:r>
          </a:p>
        </p:txBody>
      </p:sp>
      <p:sp>
        <p:nvSpPr>
          <p:cNvPr id="4" name="Slide Number Placeholder 3"/>
          <p:cNvSpPr>
            <a:spLocks noGrp="1"/>
          </p:cNvSpPr>
          <p:nvPr>
            <p:ph type="sldNum" sz="quarter" idx="10"/>
          </p:nvPr>
        </p:nvSpPr>
        <p:spPr/>
        <p:txBody>
          <a:bodyPr/>
          <a:lstStyle/>
          <a:p>
            <a:fld id="{E1580AA5-51C6-4AA8-9A7D-FD56AB6F0CDD}" type="slidenum">
              <a:rPr lang="en-US" smtClean="0"/>
              <a:t>4</a:t>
            </a:fld>
            <a:endParaRPr lang="en-US"/>
          </a:p>
        </p:txBody>
      </p:sp>
    </p:spTree>
    <p:extLst>
      <p:ext uri="{BB962C8B-B14F-4D97-AF65-F5344CB8AC3E}">
        <p14:creationId xmlns:p14="http://schemas.microsoft.com/office/powerpoint/2010/main" val="170909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Journal is updated regularly with articles about Health Technology Assessment (HTA).</a:t>
            </a:r>
            <a:endParaRPr lang="en-US" dirty="0"/>
          </a:p>
        </p:txBody>
      </p:sp>
      <p:sp>
        <p:nvSpPr>
          <p:cNvPr id="4" name="Slide Number Placeholder 3"/>
          <p:cNvSpPr>
            <a:spLocks noGrp="1"/>
          </p:cNvSpPr>
          <p:nvPr>
            <p:ph type="sldNum" sz="quarter" idx="10"/>
          </p:nvPr>
        </p:nvSpPr>
        <p:spPr/>
        <p:txBody>
          <a:bodyPr/>
          <a:lstStyle/>
          <a:p>
            <a:fld id="{E1580AA5-51C6-4AA8-9A7D-FD56AB6F0CDD}" type="slidenum">
              <a:rPr lang="en-US" smtClean="0"/>
              <a:t>5</a:t>
            </a:fld>
            <a:endParaRPr lang="en-US"/>
          </a:p>
        </p:txBody>
      </p:sp>
    </p:spTree>
    <p:extLst>
      <p:ext uri="{BB962C8B-B14F-4D97-AF65-F5344CB8AC3E}">
        <p14:creationId xmlns:p14="http://schemas.microsoft.com/office/powerpoint/2010/main" val="1122419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read the full article just click on the title.</a:t>
            </a:r>
          </a:p>
        </p:txBody>
      </p:sp>
      <p:sp>
        <p:nvSpPr>
          <p:cNvPr id="4" name="Slide Number Placeholder 3"/>
          <p:cNvSpPr>
            <a:spLocks noGrp="1"/>
          </p:cNvSpPr>
          <p:nvPr>
            <p:ph type="sldNum" sz="quarter" idx="5"/>
          </p:nvPr>
        </p:nvSpPr>
        <p:spPr/>
        <p:txBody>
          <a:bodyPr/>
          <a:lstStyle/>
          <a:p>
            <a:fld id="{E1580AA5-51C6-4AA8-9A7D-FD56AB6F0CDD}" type="slidenum">
              <a:rPr lang="en-US" smtClean="0"/>
              <a:t>6</a:t>
            </a:fld>
            <a:endParaRPr lang="en-US"/>
          </a:p>
        </p:txBody>
      </p:sp>
    </p:spTree>
    <p:extLst>
      <p:ext uri="{BB962C8B-B14F-4D97-AF65-F5344CB8AC3E}">
        <p14:creationId xmlns:p14="http://schemas.microsoft.com/office/powerpoint/2010/main" val="3975925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At the end of each article you can find the comments section.</a:t>
            </a:r>
          </a:p>
          <a:p>
            <a:endParaRPr lang="en-US" dirty="0"/>
          </a:p>
          <a:p>
            <a:r>
              <a:rPr lang="en-US" dirty="0"/>
              <a:t>While the objective of the platform is to share knowledge and experience, we highly appreciate your contribution with comments to the journal, so everyone can benefit from the discussion.</a:t>
            </a:r>
          </a:p>
        </p:txBody>
      </p:sp>
      <p:sp>
        <p:nvSpPr>
          <p:cNvPr id="4" name="Slide Number Placeholder 3"/>
          <p:cNvSpPr>
            <a:spLocks noGrp="1"/>
          </p:cNvSpPr>
          <p:nvPr>
            <p:ph type="sldNum" sz="quarter" idx="10"/>
          </p:nvPr>
        </p:nvSpPr>
        <p:spPr/>
        <p:txBody>
          <a:bodyPr/>
          <a:lstStyle/>
          <a:p>
            <a:fld id="{E1580AA5-51C6-4AA8-9A7D-FD56AB6F0CDD}" type="slidenum">
              <a:rPr lang="en-US" smtClean="0"/>
              <a:t>7</a:t>
            </a:fld>
            <a:endParaRPr lang="en-US"/>
          </a:p>
        </p:txBody>
      </p:sp>
    </p:spTree>
    <p:extLst>
      <p:ext uri="{BB962C8B-B14F-4D97-AF65-F5344CB8AC3E}">
        <p14:creationId xmlns:p14="http://schemas.microsoft.com/office/powerpoint/2010/main" val="1458302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 next section is the news section, which features a fresh collection of news about Health Technology Assessment from various sources all over the internet. Clicking on news headers redirects you to the original source to read the full topic.</a:t>
            </a:r>
          </a:p>
          <a:p>
            <a:endParaRPr lang="en-US" sz="1600" dirty="0"/>
          </a:p>
        </p:txBody>
      </p:sp>
      <p:sp>
        <p:nvSpPr>
          <p:cNvPr id="4" name="Slide Number Placeholder 3"/>
          <p:cNvSpPr>
            <a:spLocks noGrp="1"/>
          </p:cNvSpPr>
          <p:nvPr>
            <p:ph type="sldNum" sz="quarter" idx="10"/>
          </p:nvPr>
        </p:nvSpPr>
        <p:spPr/>
        <p:txBody>
          <a:bodyPr/>
          <a:lstStyle/>
          <a:p>
            <a:fld id="{E1580AA5-51C6-4AA8-9A7D-FD56AB6F0CDD}" type="slidenum">
              <a:rPr lang="en-US" smtClean="0"/>
              <a:t>8</a:t>
            </a:fld>
            <a:endParaRPr lang="en-US"/>
          </a:p>
        </p:txBody>
      </p:sp>
    </p:spTree>
    <p:extLst>
      <p:ext uri="{BB962C8B-B14F-4D97-AF65-F5344CB8AC3E}">
        <p14:creationId xmlns:p14="http://schemas.microsoft.com/office/powerpoint/2010/main" val="99627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forum is developed with the intention to exchange experiences, and knowledge between platform users.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users can create a new topic or reply to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section can be used either to open discussion related to topics you find interesting, or post questions you think others can help answer.</a:t>
            </a:r>
          </a:p>
        </p:txBody>
      </p:sp>
      <p:sp>
        <p:nvSpPr>
          <p:cNvPr id="4" name="Slide Number Placeholder 3"/>
          <p:cNvSpPr>
            <a:spLocks noGrp="1"/>
          </p:cNvSpPr>
          <p:nvPr>
            <p:ph type="sldNum" sz="quarter" idx="10"/>
          </p:nvPr>
        </p:nvSpPr>
        <p:spPr/>
        <p:txBody>
          <a:bodyPr/>
          <a:lstStyle/>
          <a:p>
            <a:fld id="{E1580AA5-51C6-4AA8-9A7D-FD56AB6F0CDD}" type="slidenum">
              <a:rPr lang="en-US" smtClean="0"/>
              <a:t>9</a:t>
            </a:fld>
            <a:endParaRPr lang="en-US"/>
          </a:p>
        </p:txBody>
      </p:sp>
    </p:spTree>
    <p:extLst>
      <p:ext uri="{BB962C8B-B14F-4D97-AF65-F5344CB8AC3E}">
        <p14:creationId xmlns:p14="http://schemas.microsoft.com/office/powerpoint/2010/main" val="1037035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ctrTitle"/>
          </p:nvPr>
        </p:nvSpPr>
        <p:spPr>
          <a:xfrm>
            <a:off x="685800" y="1600200"/>
            <a:ext cx="7772400" cy="1780108"/>
          </a:xfrm>
        </p:spPr>
        <p:txBody>
          <a:bodyPr anchor="b">
            <a:normAutofit/>
          </a:bodyPr>
          <a:lstStyle>
            <a:lvl1pPr>
              <a:defRPr sz="33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150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487872-816A-489D-8004-C85600A5CA8D}" type="datetimeFigureOut">
              <a:rPr lang="en-US" smtClean="0"/>
              <a:t>15-Sep-18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CDDD-D9F1-4847-BEE7-C47ECD62CEA5}" type="slidenum">
              <a:rPr lang="en-US" smtClean="0"/>
              <a:t>‹#›</a:t>
            </a:fld>
            <a:endParaRPr lang="en-US"/>
          </a:p>
        </p:txBody>
      </p:sp>
      <p:pic>
        <p:nvPicPr>
          <p:cNvPr id="9" name="Picture 8" descr="MENA logo-0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89314" y="980560"/>
            <a:ext cx="6054922" cy="1239291"/>
          </a:xfrm>
          <a:prstGeom prst="rect">
            <a:avLst/>
          </a:prstGeom>
        </p:spPr>
      </p:pic>
    </p:spTree>
    <p:extLst>
      <p:ext uri="{BB962C8B-B14F-4D97-AF65-F5344CB8AC3E}">
        <p14:creationId xmlns:p14="http://schemas.microsoft.com/office/powerpoint/2010/main" val="354750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15-Sep-18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91401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p:cNvSpPr>
            <a:spLocks noGrp="1"/>
          </p:cNvSpPr>
          <p:nvPr>
            <p:ph type="dt" sz="half" idx="10"/>
          </p:nvPr>
        </p:nvSpPr>
        <p:spPr/>
        <p:txBody>
          <a:bodyPr/>
          <a:lstStyle/>
          <a:p>
            <a:fld id="{2E5C4C28-BD4B-4892-9A2D-6E19BD753A9A}" type="datetime1">
              <a:rPr lang="en-US" smtClean="0"/>
              <a:pPr/>
              <a:t>15-Sep-18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Vertical Title 1"/>
          <p:cNvSpPr>
            <a:spLocks noGrp="1"/>
          </p:cNvSpPr>
          <p:nvPr>
            <p:ph type="title" orient="vert"/>
          </p:nvPr>
        </p:nvSpPr>
        <p:spPr>
          <a:xfrm>
            <a:off x="6629400" y="1447803"/>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2" name="Picture 21" descr="MENA logo-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7439" y="6041319"/>
            <a:ext cx="2804296" cy="573970"/>
          </a:xfrm>
          <a:prstGeom prst="rect">
            <a:avLst/>
          </a:prstGeom>
        </p:spPr>
      </p:pic>
    </p:spTree>
    <p:extLst>
      <p:ext uri="{BB962C8B-B14F-4D97-AF65-F5344CB8AC3E}">
        <p14:creationId xmlns:p14="http://schemas.microsoft.com/office/powerpoint/2010/main" val="162637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Cím és diagram">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p>
            <a:r>
              <a:rPr lang="en-US"/>
              <a:t>Click to edit Master title style</a:t>
            </a:r>
          </a:p>
        </p:txBody>
      </p:sp>
      <p:sp>
        <p:nvSpPr>
          <p:cNvPr id="3" name="Diagram helye 2"/>
          <p:cNvSpPr>
            <a:spLocks noGrp="1"/>
          </p:cNvSpPr>
          <p:nvPr>
            <p:ph type="chart" idx="1"/>
          </p:nvPr>
        </p:nvSpPr>
        <p:spPr>
          <a:xfrm>
            <a:off x="457200" y="1600206"/>
            <a:ext cx="8229600" cy="4525963"/>
          </a:xfrm>
        </p:spPr>
        <p:txBody>
          <a:bodyPr/>
          <a:lstStyle/>
          <a:p>
            <a:pPr lvl="0"/>
            <a:r>
              <a:rPr lang="en-US" noProof="0"/>
              <a:t>Click icon to add chart</a:t>
            </a:r>
          </a:p>
        </p:txBody>
      </p:sp>
      <p:sp>
        <p:nvSpPr>
          <p:cNvPr id="4" name="Dátum helye 3"/>
          <p:cNvSpPr>
            <a:spLocks noGrp="1"/>
          </p:cNvSpPr>
          <p:nvPr>
            <p:ph type="dt" sz="half" idx="10"/>
          </p:nvPr>
        </p:nvSpPr>
        <p:spPr>
          <a:xfrm>
            <a:off x="457200" y="6245225"/>
            <a:ext cx="2133600" cy="476250"/>
          </a:xfrm>
          <a:prstGeom prst="rect">
            <a:avLst/>
          </a:prstGeom>
        </p:spPr>
        <p:txBody>
          <a:bodyPr/>
          <a:lstStyle>
            <a:lvl1pPr>
              <a:defRPr>
                <a:latin typeface="Arial" charset="0"/>
              </a:defRPr>
            </a:lvl1pPr>
          </a:lstStyle>
          <a:p>
            <a:pPr>
              <a:defRPr/>
            </a:pPr>
            <a:endParaRPr lang="hu-HU"/>
          </a:p>
        </p:txBody>
      </p:sp>
      <p:sp>
        <p:nvSpPr>
          <p:cNvPr id="5" name="Élőláb helye 4"/>
          <p:cNvSpPr>
            <a:spLocks noGrp="1"/>
          </p:cNvSpPr>
          <p:nvPr>
            <p:ph type="ftr" sz="quarter" idx="11"/>
          </p:nvPr>
        </p:nvSpPr>
        <p:spPr>
          <a:xfrm>
            <a:off x="3124200" y="6245225"/>
            <a:ext cx="2895600" cy="476250"/>
          </a:xfrm>
          <a:prstGeom prst="rect">
            <a:avLst/>
          </a:prstGeom>
        </p:spPr>
        <p:txBody>
          <a:bodyPr/>
          <a:lstStyle>
            <a:lvl1pPr>
              <a:defRPr>
                <a:latin typeface="Arial" charset="0"/>
              </a:defRPr>
            </a:lvl1pPr>
          </a:lstStyle>
          <a:p>
            <a:pPr>
              <a:defRPr/>
            </a:pPr>
            <a:endParaRPr lang="hu-HU"/>
          </a:p>
        </p:txBody>
      </p:sp>
      <p:sp>
        <p:nvSpPr>
          <p:cNvPr id="6" name="Dia számának helye 5"/>
          <p:cNvSpPr>
            <a:spLocks noGrp="1"/>
          </p:cNvSpPr>
          <p:nvPr>
            <p:ph type="sldNum" sz="quarter" idx="12"/>
          </p:nvPr>
        </p:nvSpPr>
        <p:spPr>
          <a:xfrm>
            <a:off x="6553200" y="6245225"/>
            <a:ext cx="2133600" cy="476250"/>
          </a:xfrm>
        </p:spPr>
        <p:txBody>
          <a:bodyPr/>
          <a:lstStyle>
            <a:lvl1pPr>
              <a:defRPr/>
            </a:lvl1pPr>
          </a:lstStyle>
          <a:p>
            <a:pPr>
              <a:defRPr/>
            </a:pPr>
            <a:fld id="{E5D587FD-2C1B-4827-8F77-7A74B95FA4AD}" type="slidenum">
              <a:rPr lang="hu-HU"/>
              <a:pPr>
                <a:defRPr/>
              </a:pPr>
              <a:t>‹#›</a:t>
            </a:fld>
            <a:endParaRPr lang="hu-HU"/>
          </a:p>
        </p:txBody>
      </p:sp>
    </p:spTree>
    <p:extLst>
      <p:ext uri="{BB962C8B-B14F-4D97-AF65-F5344CB8AC3E}">
        <p14:creationId xmlns:p14="http://schemas.microsoft.com/office/powerpoint/2010/main" val="2520209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a:t>Click to edit Master title style</a:t>
            </a:r>
            <a:endParaRPr lang="hu-HU"/>
          </a:p>
        </p:txBody>
      </p:sp>
    </p:spTree>
    <p:extLst>
      <p:ext uri="{BB962C8B-B14F-4D97-AF65-F5344CB8AC3E}">
        <p14:creationId xmlns:p14="http://schemas.microsoft.com/office/powerpoint/2010/main" val="1750729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15-Sep-18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411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14"/>
          <p:cNvSpPr>
            <a:spLocks/>
          </p:cNvSpPr>
          <p:nvPr/>
        </p:nvSpPr>
        <p:spPr bwMode="hidden">
          <a:xfrm>
            <a:off x="6047441"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0" name="Freeform 18"/>
          <p:cNvSpPr>
            <a:spLocks/>
          </p:cNvSpPr>
          <p:nvPr/>
        </p:nvSpPr>
        <p:spPr bwMode="hidden">
          <a:xfrm>
            <a:off x="2619323"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26"/>
          <p:cNvSpPr>
            <a:spLocks/>
          </p:cNvSpPr>
          <p:nvPr/>
        </p:nvSpPr>
        <p:spPr bwMode="hidden">
          <a:xfrm>
            <a:off x="5609491" y="4074180"/>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 name="Title 1"/>
          <p:cNvSpPr>
            <a:spLocks noGrp="1"/>
          </p:cNvSpPr>
          <p:nvPr>
            <p:ph type="title"/>
          </p:nvPr>
        </p:nvSpPr>
        <p:spPr>
          <a:xfrm>
            <a:off x="690032" y="2463560"/>
            <a:ext cx="7772400" cy="1524000"/>
          </a:xfrm>
        </p:spPr>
        <p:txBody>
          <a:bodyPr anchor="t">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1500">
                <a:solidFill>
                  <a:srgbClr val="FFFFFF"/>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487872-816A-489D-8004-C85600A5CA8D}" type="datetimeFigureOut">
              <a:rPr lang="en-US" smtClean="0"/>
              <a:t>15-Sep-18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C9CDDD-D9F1-4847-BEE7-C47ECD62CEA5}" type="slidenum">
              <a:rPr lang="en-US" smtClean="0"/>
              <a:t>‹#›</a:t>
            </a:fld>
            <a:endParaRPr lang="en-US"/>
          </a:p>
        </p:txBody>
      </p:sp>
      <p:pic>
        <p:nvPicPr>
          <p:cNvPr id="16" name="Picture 15" descr="MENA logo-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7439" y="6041318"/>
            <a:ext cx="2804296" cy="573970"/>
          </a:xfrm>
          <a:prstGeom prst="rect">
            <a:avLst/>
          </a:prstGeom>
        </p:spPr>
      </p:pic>
    </p:spTree>
    <p:extLst>
      <p:ext uri="{BB962C8B-B14F-4D97-AF65-F5344CB8AC3E}">
        <p14:creationId xmlns:p14="http://schemas.microsoft.com/office/powerpoint/2010/main" val="119535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15-Sep-18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0433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1800" b="0">
                <a:solidFill>
                  <a:schemeClr val="tx2"/>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77335" y="3429006"/>
            <a:ext cx="3820055"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1800" b="0" i="0">
                <a:solidFill>
                  <a:schemeClr val="tx2"/>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45025" y="3429006"/>
            <a:ext cx="3822192" cy="2697163"/>
          </a:xfrm>
        </p:spPr>
        <p:txBody>
          <a:bodyPr/>
          <a:lstStyle>
            <a:lvl1pPr>
              <a:defRPr sz="1500"/>
            </a:lvl1pPr>
            <a:lvl2pPr>
              <a:defRPr sz="1350"/>
            </a:lvl2pPr>
            <a:lvl3pPr>
              <a:defRPr sz="1200"/>
            </a:lvl3pPr>
            <a:lvl4pPr>
              <a:defRPr sz="1050"/>
            </a:lvl4pPr>
            <a:lvl5pPr>
              <a:defRPr sz="105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15-Sep-18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313324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15-Sep-18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19850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Date Placeholder 1"/>
          <p:cNvSpPr>
            <a:spLocks noGrp="1"/>
          </p:cNvSpPr>
          <p:nvPr>
            <p:ph type="dt" sz="half" idx="10"/>
          </p:nvPr>
        </p:nvSpPr>
        <p:spPr/>
        <p:txBody>
          <a:bodyPr/>
          <a:lstStyle/>
          <a:p>
            <a:fld id="{22714818-984F-4759-BF72-A33BDC1963BD}" type="datetime1">
              <a:rPr lang="en-US" smtClean="0"/>
              <a:pPr/>
              <a:t>15-Sep-18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pic>
        <p:nvPicPr>
          <p:cNvPr id="14" name="Picture 13" descr="MENA logo-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7439" y="6041318"/>
            <a:ext cx="2804296" cy="573970"/>
          </a:xfrm>
          <a:prstGeom prst="rect">
            <a:avLst/>
          </a:prstGeom>
        </p:spPr>
      </p:pic>
    </p:spTree>
    <p:extLst>
      <p:ext uri="{BB962C8B-B14F-4D97-AF65-F5344CB8AC3E}">
        <p14:creationId xmlns:p14="http://schemas.microsoft.com/office/powerpoint/2010/main" val="283578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Date Placeholder 4"/>
          <p:cNvSpPr>
            <a:spLocks noGrp="1"/>
          </p:cNvSpPr>
          <p:nvPr>
            <p:ph type="dt" sz="half" idx="10"/>
          </p:nvPr>
        </p:nvSpPr>
        <p:spPr/>
        <p:txBody>
          <a:bodyPr/>
          <a:lstStyle/>
          <a:p>
            <a:fld id="{9EA7E191-5F94-4FC1-B823-BD7CABF7FA06}" type="datetime1">
              <a:rPr lang="en-US" smtClean="0"/>
              <a:pPr/>
              <a:t>15-Sep-18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6"/>
            <a:ext cx="3352800" cy="1905001"/>
          </a:xfrm>
        </p:spPr>
        <p:txBody>
          <a:bodyPr anchor="t">
            <a:normAutofit/>
          </a:bodyPr>
          <a:lstStyle>
            <a:lvl1pPr marL="0" indent="0">
              <a:spcBef>
                <a:spcPts val="0"/>
              </a:spcBef>
              <a:spcAft>
                <a:spcPts val="450"/>
              </a:spcAft>
              <a:buNone/>
              <a:defRPr sz="1350">
                <a:solidFill>
                  <a:schemeClr val="tx2"/>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2" name="Title 21"/>
          <p:cNvSpPr>
            <a:spLocks noGrp="1"/>
          </p:cNvSpPr>
          <p:nvPr>
            <p:ph type="title"/>
          </p:nvPr>
        </p:nvSpPr>
        <p:spPr>
          <a:xfrm>
            <a:off x="914400" y="2286000"/>
            <a:ext cx="3352800" cy="1252728"/>
          </a:xfrm>
        </p:spPr>
        <p:txBody>
          <a:bodyPr anchor="b">
            <a:noAutofit/>
          </a:bodyPr>
          <a:lstStyle>
            <a:lvl1pPr algn="l">
              <a:defRPr sz="24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3" y="1828800"/>
            <a:ext cx="3904076" cy="3810000"/>
          </a:xfrm>
        </p:spPr>
        <p:txBody>
          <a:bodyPr anchor="ctr"/>
          <a:lstStyle>
            <a:lvl1pPr>
              <a:buClr>
                <a:schemeClr val="bg1"/>
              </a:buClr>
              <a:defRPr sz="1650">
                <a:solidFill>
                  <a:schemeClr val="tx2"/>
                </a:solidFill>
              </a:defRPr>
            </a:lvl1pPr>
            <a:lvl2pPr>
              <a:buClr>
                <a:schemeClr val="bg1"/>
              </a:buClr>
              <a:defRPr sz="1500">
                <a:solidFill>
                  <a:schemeClr val="tx2"/>
                </a:solidFill>
              </a:defRPr>
            </a:lvl2pPr>
            <a:lvl3pPr>
              <a:buClr>
                <a:schemeClr val="bg1"/>
              </a:buClr>
              <a:defRPr sz="1350">
                <a:solidFill>
                  <a:schemeClr val="tx2"/>
                </a:solidFill>
              </a:defRPr>
            </a:lvl3pPr>
            <a:lvl4pPr>
              <a:buClr>
                <a:schemeClr val="bg1"/>
              </a:buClr>
              <a:defRPr sz="1200">
                <a:solidFill>
                  <a:schemeClr val="tx2"/>
                </a:solidFill>
              </a:defRPr>
            </a:lvl4pPr>
            <a:lvl5pPr>
              <a:buClr>
                <a:schemeClr val="bg1"/>
              </a:buClr>
              <a:defRPr sz="1200">
                <a:solidFill>
                  <a:schemeClr val="tx2"/>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descr="MENA logo-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7439" y="6041318"/>
            <a:ext cx="2804296" cy="573970"/>
          </a:xfrm>
          <a:prstGeom prst="rect">
            <a:avLst/>
          </a:prstGeom>
        </p:spPr>
      </p:pic>
    </p:spTree>
    <p:extLst>
      <p:ext uri="{BB962C8B-B14F-4D97-AF65-F5344CB8AC3E}">
        <p14:creationId xmlns:p14="http://schemas.microsoft.com/office/powerpoint/2010/main" val="363224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1"/>
          <p:cNvSpPr>
            <a:spLocks noGrp="1"/>
          </p:cNvSpPr>
          <p:nvPr>
            <p:ph type="title"/>
          </p:nvPr>
        </p:nvSpPr>
        <p:spPr>
          <a:xfrm>
            <a:off x="4874158" y="338667"/>
            <a:ext cx="3812645" cy="2429934"/>
          </a:xfrm>
        </p:spPr>
        <p:txBody>
          <a:bodyPr anchor="b">
            <a:normAutofit/>
          </a:bodyPr>
          <a:lstStyle>
            <a:lvl1pPr algn="l">
              <a:defRPr sz="21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6" y="2785533"/>
            <a:ext cx="3818467" cy="2421467"/>
          </a:xfrm>
        </p:spPr>
        <p:txBody>
          <a:bodyPr>
            <a:normAutofit/>
          </a:bodyPr>
          <a:lstStyle>
            <a:lvl1pPr marL="0" indent="0">
              <a:buNone/>
              <a:defRPr sz="1350">
                <a:solidFill>
                  <a:srgbClr val="FFFFFF"/>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15-Sep-18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2400">
                <a:solidFill>
                  <a:schemeClr val="bg1"/>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pic>
        <p:nvPicPr>
          <p:cNvPr id="17" name="Picture 16" descr="MENA logo-0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47439" y="6041318"/>
            <a:ext cx="2804296" cy="573970"/>
          </a:xfrm>
          <a:prstGeom prst="rect">
            <a:avLst/>
          </a:prstGeom>
        </p:spPr>
      </p:pic>
    </p:spTree>
    <p:extLst>
      <p:ext uri="{BB962C8B-B14F-4D97-AF65-F5344CB8AC3E}">
        <p14:creationId xmlns:p14="http://schemas.microsoft.com/office/powerpoint/2010/main" val="319509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sz="135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3238585" y="6250169"/>
            <a:ext cx="741744" cy="365125"/>
          </a:xfrm>
          <a:prstGeom prst="rect">
            <a:avLst/>
          </a:prstGeom>
        </p:spPr>
        <p:txBody>
          <a:bodyPr vert="horz" lIns="91440" tIns="45720" rIns="91440" bIns="45720" rtlCol="0" anchor="ctr"/>
          <a:lstStyle>
            <a:lvl1pPr algn="r">
              <a:defRPr sz="750">
                <a:solidFill>
                  <a:schemeClr val="tx2"/>
                </a:solidFill>
              </a:defRPr>
            </a:lvl1pPr>
          </a:lstStyle>
          <a:p>
            <a:fld id="{9D1D110F-3F4E-48D9-B8AA-5D0E825AFDBA}" type="datetime1">
              <a:rPr lang="en-US" smtClean="0"/>
              <a:pPr/>
              <a:t>15-Sep-18</a:t>
            </a:fld>
            <a:endParaRPr lang="en-US" dirty="0"/>
          </a:p>
        </p:txBody>
      </p:sp>
      <p:sp>
        <p:nvSpPr>
          <p:cNvPr id="5" name="Footer Placeholder 4"/>
          <p:cNvSpPr>
            <a:spLocks noGrp="1"/>
          </p:cNvSpPr>
          <p:nvPr>
            <p:ph type="ftr" sz="quarter" idx="3"/>
          </p:nvPr>
        </p:nvSpPr>
        <p:spPr>
          <a:xfrm>
            <a:off x="193641" y="6250165"/>
            <a:ext cx="3044947" cy="365124"/>
          </a:xfrm>
          <a:prstGeom prst="rect">
            <a:avLst/>
          </a:prstGeom>
        </p:spPr>
        <p:txBody>
          <a:bodyPr vert="horz" lIns="91440" tIns="45720" rIns="91440" bIns="45720" rtlCol="0" anchor="ctr"/>
          <a:lstStyle>
            <a:lvl1pPr algn="l">
              <a:defRPr sz="750">
                <a:solidFill>
                  <a:schemeClr val="tx2"/>
                </a:solidFill>
              </a:defRPr>
            </a:lvl1pPr>
          </a:lstStyle>
          <a:p>
            <a:endParaRPr lang="en-US" dirty="0"/>
          </a:p>
        </p:txBody>
      </p:sp>
      <p:sp>
        <p:nvSpPr>
          <p:cNvPr id="6" name="Slide Number Placeholder 5"/>
          <p:cNvSpPr>
            <a:spLocks noGrp="1"/>
          </p:cNvSpPr>
          <p:nvPr>
            <p:ph type="sldNum" sz="quarter" idx="4"/>
          </p:nvPr>
        </p:nvSpPr>
        <p:spPr>
          <a:xfrm>
            <a:off x="3991089" y="6250169"/>
            <a:ext cx="1161826" cy="365125"/>
          </a:xfrm>
          <a:prstGeom prst="rect">
            <a:avLst/>
          </a:prstGeom>
        </p:spPr>
        <p:txBody>
          <a:bodyPr vert="horz" lIns="91440" tIns="45720" rIns="91440" bIns="45720" rtlCol="0" anchor="ctr"/>
          <a:lstStyle>
            <a:lvl1pPr algn="ctr">
              <a:defRPr sz="75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70" y="2675467"/>
            <a:ext cx="7408333" cy="345069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MENA logo-01.jp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5882505" y="6126163"/>
            <a:ext cx="2804296" cy="573970"/>
          </a:xfrm>
          <a:prstGeom prst="rect">
            <a:avLst/>
          </a:prstGeom>
        </p:spPr>
      </p:pic>
    </p:spTree>
    <p:extLst>
      <p:ext uri="{BB962C8B-B14F-4D97-AF65-F5344CB8AC3E}">
        <p14:creationId xmlns:p14="http://schemas.microsoft.com/office/powerpoint/2010/main" val="24844499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Lst>
  <p:txStyles>
    <p:titleStyle>
      <a:lvl1pPr algn="ctr" defTabSz="685783" rtl="0" eaLnBrk="1" latinLnBrk="0" hangingPunct="1">
        <a:spcBef>
          <a:spcPct val="0"/>
        </a:spcBef>
        <a:buNone/>
        <a:defRPr sz="33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35" indent="-205735" algn="l" defTabSz="685783"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1pPr>
      <a:lvl2pPr marL="432186" indent="-205735" algn="l" defTabSz="685783" rtl="0" eaLnBrk="1" latinLnBrk="0" hangingPunct="1">
        <a:spcBef>
          <a:spcPct val="20000"/>
        </a:spcBef>
        <a:buClr>
          <a:schemeClr val="accent1"/>
        </a:buClr>
        <a:buSzPct val="100000"/>
        <a:buFont typeface="Symbol" pitchFamily="18" charset="2"/>
        <a:buChar char=""/>
        <a:defRPr sz="1650" kern="1200">
          <a:solidFill>
            <a:schemeClr val="tx2"/>
          </a:solidFill>
          <a:latin typeface="+mn-lt"/>
          <a:ea typeface="+mn-ea"/>
          <a:cs typeface="+mn-cs"/>
        </a:defRPr>
      </a:lvl2pPr>
      <a:lvl3pPr marL="641731" indent="-171446" algn="l" defTabSz="685783" rtl="0" eaLnBrk="1" latinLnBrk="0" hangingPunct="1">
        <a:spcBef>
          <a:spcPct val="20000"/>
        </a:spcBef>
        <a:buClr>
          <a:schemeClr val="accent1"/>
        </a:buClr>
        <a:buSzPct val="100000"/>
        <a:buFont typeface="Symbol" pitchFamily="18" charset="2"/>
        <a:buChar char=""/>
        <a:defRPr sz="1500" kern="1200">
          <a:solidFill>
            <a:schemeClr val="tx2"/>
          </a:solidFill>
          <a:latin typeface="+mn-lt"/>
          <a:ea typeface="+mn-ea"/>
          <a:cs typeface="+mn-cs"/>
        </a:defRPr>
      </a:lvl3pPr>
      <a:lvl4pPr marL="857228" indent="-171446" algn="l" defTabSz="685783" rtl="0" eaLnBrk="1" latinLnBrk="0" hangingPunct="1">
        <a:spcBef>
          <a:spcPct val="20000"/>
        </a:spcBef>
        <a:buClr>
          <a:schemeClr val="accent1"/>
        </a:buClr>
        <a:buSzPct val="100000"/>
        <a:buFont typeface="Symbol" pitchFamily="18" charset="2"/>
        <a:buChar char=""/>
        <a:defRPr sz="1350" kern="1200">
          <a:solidFill>
            <a:schemeClr val="tx2"/>
          </a:solidFill>
          <a:latin typeface="+mn-lt"/>
          <a:ea typeface="+mn-ea"/>
          <a:cs typeface="+mn-cs"/>
        </a:defRPr>
      </a:lvl4pPr>
      <a:lvl5pPr marL="1097252" indent="-171446" algn="l" defTabSz="685783" rtl="0" eaLnBrk="1" latinLnBrk="0" hangingPunct="1">
        <a:spcBef>
          <a:spcPct val="20000"/>
        </a:spcBef>
        <a:buClr>
          <a:schemeClr val="accent1"/>
        </a:buClr>
        <a:buSzPct val="100000"/>
        <a:buFont typeface="Symbol" pitchFamily="18" charset="2"/>
        <a:buChar char=""/>
        <a:defRPr sz="1200" kern="1200">
          <a:solidFill>
            <a:schemeClr val="tx2"/>
          </a:solidFill>
          <a:latin typeface="+mn-lt"/>
          <a:ea typeface="+mn-ea"/>
          <a:cs typeface="+mn-cs"/>
        </a:defRPr>
      </a:lvl5pPr>
      <a:lvl6pPr marL="1337276" indent="-171446" algn="l" defTabSz="685783"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6pPr>
      <a:lvl7pPr marL="1577300" indent="-171446" algn="l" defTabSz="685783"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7pPr>
      <a:lvl8pPr marL="1817324" indent="-171446" algn="l" defTabSz="685783"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8pPr>
      <a:lvl9pPr marL="2057348" indent="-171446" algn="l" defTabSz="685783" rtl="0" eaLnBrk="1" latinLnBrk="0" hangingPunct="1">
        <a:spcBef>
          <a:spcPts val="288"/>
        </a:spcBef>
        <a:buClr>
          <a:schemeClr val="accent1"/>
        </a:buClr>
        <a:buFont typeface="Symbol" pitchFamily="18" charset="2"/>
        <a:buChar char="*"/>
        <a:defRPr sz="1050" kern="1200">
          <a:solidFill>
            <a:schemeClr val="tx2"/>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enaht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hyperlink" Target="http://www.onelink.to/menahta"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11159-CAE7-44AE-AD3D-0F5E62B5EF93}"/>
              </a:ext>
            </a:extLst>
          </p:cNvPr>
          <p:cNvSpPr>
            <a:spLocks noGrp="1"/>
          </p:cNvSpPr>
          <p:nvPr>
            <p:ph type="ctrTitle"/>
          </p:nvPr>
        </p:nvSpPr>
        <p:spPr/>
        <p:txBody>
          <a:bodyPr/>
          <a:lstStyle/>
          <a:p>
            <a:r>
              <a:rPr lang="en-US" dirty="0">
                <a:solidFill>
                  <a:schemeClr val="tx1">
                    <a:lumMod val="65000"/>
                    <a:lumOff val="35000"/>
                  </a:schemeClr>
                </a:solidFill>
              </a:rPr>
              <a:t>MENA-HPF HTA Online Platform</a:t>
            </a:r>
          </a:p>
        </p:txBody>
      </p:sp>
      <p:sp>
        <p:nvSpPr>
          <p:cNvPr id="3" name="Subtitle 2">
            <a:extLst>
              <a:ext uri="{FF2B5EF4-FFF2-40B4-BE49-F238E27FC236}">
                <a16:creationId xmlns:a16="http://schemas.microsoft.com/office/drawing/2014/main" id="{F67714A4-7915-4ADE-871C-0E71D041ADE5}"/>
              </a:ext>
            </a:extLst>
          </p:cNvPr>
          <p:cNvSpPr>
            <a:spLocks noGrp="1"/>
          </p:cNvSpPr>
          <p:nvPr>
            <p:ph type="subTitle" idx="1"/>
          </p:nvPr>
        </p:nvSpPr>
        <p:spPr/>
        <p:txBody>
          <a:body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229806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AFA77B-0D5A-4E1F-9499-E8C677BF50A7}"/>
              </a:ext>
            </a:extLst>
          </p:cNvPr>
          <p:cNvSpPr>
            <a:spLocks noGrp="1"/>
          </p:cNvSpPr>
          <p:nvPr>
            <p:ph idx="1"/>
          </p:nvPr>
        </p:nvSpPr>
        <p:spPr>
          <a:xfrm>
            <a:off x="254410" y="1754066"/>
            <a:ext cx="4512799" cy="3666392"/>
          </a:xfrm>
        </p:spPr>
        <p:txBody>
          <a:bodyPr/>
          <a:lstStyle/>
          <a:p>
            <a:pPr>
              <a:buClr>
                <a:schemeClr val="tx1"/>
              </a:buClr>
              <a:buFont typeface="Arial" panose="020B0604020202020204" pitchFamily="34" charset="0"/>
              <a:buChar char="•"/>
            </a:pPr>
            <a:r>
              <a:rPr lang="en-US" dirty="0"/>
              <a:t>Reply to other users topics</a:t>
            </a:r>
          </a:p>
          <a:p>
            <a:pPr>
              <a:buClr>
                <a:schemeClr val="tx1"/>
              </a:buClr>
              <a:buFont typeface="Arial" panose="020B0604020202020204" pitchFamily="34" charset="0"/>
              <a:buChar char="•"/>
            </a:pPr>
            <a:r>
              <a:rPr lang="en-US" dirty="0"/>
              <a:t>Create new topics on the forum</a:t>
            </a:r>
          </a:p>
        </p:txBody>
      </p:sp>
      <p:sp>
        <p:nvSpPr>
          <p:cNvPr id="2" name="Title 1">
            <a:extLst>
              <a:ext uri="{FF2B5EF4-FFF2-40B4-BE49-F238E27FC236}">
                <a16:creationId xmlns:a16="http://schemas.microsoft.com/office/drawing/2014/main" id="{1C266778-C65B-4A3D-8529-9C5809C2D9D9}"/>
              </a:ext>
            </a:extLst>
          </p:cNvPr>
          <p:cNvSpPr>
            <a:spLocks noGrp="1"/>
          </p:cNvSpPr>
          <p:nvPr>
            <p:ph type="title"/>
          </p:nvPr>
        </p:nvSpPr>
        <p:spPr>
          <a:xfrm>
            <a:off x="457200" y="338328"/>
            <a:ext cx="4607960" cy="1252728"/>
          </a:xfrm>
        </p:spPr>
        <p:txBody>
          <a:bodyPr/>
          <a:lstStyle/>
          <a:p>
            <a:r>
              <a:rPr lang="en-US" dirty="0">
                <a:solidFill>
                  <a:schemeClr val="tx1">
                    <a:lumMod val="65000"/>
                    <a:lumOff val="35000"/>
                  </a:schemeClr>
                </a:solidFill>
              </a:rPr>
              <a:t>Forum cont.</a:t>
            </a:r>
          </a:p>
        </p:txBody>
      </p:sp>
      <p:pic>
        <p:nvPicPr>
          <p:cNvPr id="4" name="Picture 3">
            <a:extLst>
              <a:ext uri="{FF2B5EF4-FFF2-40B4-BE49-F238E27FC236}">
                <a16:creationId xmlns:a16="http://schemas.microsoft.com/office/drawing/2014/main" id="{FE7A5A5F-DE84-4494-ABBA-CC9AED24F4FE}"/>
              </a:ext>
            </a:extLst>
          </p:cNvPr>
          <p:cNvPicPr>
            <a:picLocks noChangeAspect="1"/>
          </p:cNvPicPr>
          <p:nvPr/>
        </p:nvPicPr>
        <p:blipFill>
          <a:blip r:embed="rId3"/>
          <a:stretch>
            <a:fillRect/>
          </a:stretch>
        </p:blipFill>
        <p:spPr>
          <a:xfrm>
            <a:off x="5065160" y="227640"/>
            <a:ext cx="4076484" cy="5906032"/>
          </a:xfrm>
          <a:prstGeom prst="rect">
            <a:avLst/>
          </a:prstGeom>
        </p:spPr>
      </p:pic>
      <p:sp>
        <p:nvSpPr>
          <p:cNvPr id="5" name="Oval 4">
            <a:extLst>
              <a:ext uri="{FF2B5EF4-FFF2-40B4-BE49-F238E27FC236}">
                <a16:creationId xmlns:a16="http://schemas.microsoft.com/office/drawing/2014/main" id="{CE077016-FDA3-4DA9-BF5A-4138C9BC15A5}"/>
              </a:ext>
            </a:extLst>
          </p:cNvPr>
          <p:cNvSpPr/>
          <p:nvPr/>
        </p:nvSpPr>
        <p:spPr>
          <a:xfrm>
            <a:off x="4856054" y="892766"/>
            <a:ext cx="3718781" cy="128683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B50373E2-84CE-4085-A3F2-FA0B76B57FCC}"/>
              </a:ext>
            </a:extLst>
          </p:cNvPr>
          <p:cNvSpPr/>
          <p:nvPr/>
        </p:nvSpPr>
        <p:spPr>
          <a:xfrm>
            <a:off x="4668784" y="2285793"/>
            <a:ext cx="3718781" cy="32376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2183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1000"/>
                                        <p:tgtEl>
                                          <p:spTgt spid="3">
                                            <p:txEl>
                                              <p:pRg st="1" end="1"/>
                                            </p:txEl>
                                          </p:spTgt>
                                        </p:tgtEl>
                                      </p:cBhvr>
                                    </p:animEffect>
                                    <p:anim calcmode="lin" valueType="num">
                                      <p:cBhvr>
                                        <p:cTn id="2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917211-EB36-4451-9519-3F07F870D795}"/>
              </a:ext>
            </a:extLst>
          </p:cNvPr>
          <p:cNvPicPr>
            <a:picLocks noChangeAspect="1"/>
          </p:cNvPicPr>
          <p:nvPr/>
        </p:nvPicPr>
        <p:blipFill>
          <a:blip r:embed="rId3"/>
          <a:stretch>
            <a:fillRect/>
          </a:stretch>
        </p:blipFill>
        <p:spPr>
          <a:xfrm>
            <a:off x="1031839" y="1222625"/>
            <a:ext cx="7080321" cy="5013788"/>
          </a:xfrm>
          <a:prstGeom prst="rect">
            <a:avLst/>
          </a:prstGeom>
        </p:spPr>
      </p:pic>
      <p:sp>
        <p:nvSpPr>
          <p:cNvPr id="2" name="Title 1">
            <a:extLst>
              <a:ext uri="{FF2B5EF4-FFF2-40B4-BE49-F238E27FC236}">
                <a16:creationId xmlns:a16="http://schemas.microsoft.com/office/drawing/2014/main" id="{D5F66985-8B25-4E86-B53D-60B369086E73}"/>
              </a:ext>
            </a:extLst>
          </p:cNvPr>
          <p:cNvSpPr>
            <a:spLocks noGrp="1"/>
          </p:cNvSpPr>
          <p:nvPr>
            <p:ph type="title"/>
          </p:nvPr>
        </p:nvSpPr>
        <p:spPr/>
        <p:txBody>
          <a:bodyPr/>
          <a:lstStyle/>
          <a:p>
            <a:r>
              <a:rPr lang="en-US" dirty="0">
                <a:solidFill>
                  <a:schemeClr val="tx1">
                    <a:lumMod val="65000"/>
                    <a:lumOff val="35000"/>
                  </a:schemeClr>
                </a:solidFill>
              </a:rPr>
              <a:t>Useful links</a:t>
            </a:r>
          </a:p>
        </p:txBody>
      </p:sp>
      <p:sp>
        <p:nvSpPr>
          <p:cNvPr id="5" name="Oval 4">
            <a:extLst>
              <a:ext uri="{FF2B5EF4-FFF2-40B4-BE49-F238E27FC236}">
                <a16:creationId xmlns:a16="http://schemas.microsoft.com/office/drawing/2014/main" id="{EE1CE821-AC67-4218-AA8A-76769AFF2867}"/>
              </a:ext>
            </a:extLst>
          </p:cNvPr>
          <p:cNvSpPr/>
          <p:nvPr/>
        </p:nvSpPr>
        <p:spPr>
          <a:xfrm>
            <a:off x="4571998" y="1962170"/>
            <a:ext cx="665923" cy="26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0334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F72CF1-E67E-4677-BEE0-5E7E1AA28013}"/>
              </a:ext>
            </a:extLst>
          </p:cNvPr>
          <p:cNvSpPr>
            <a:spLocks noGrp="1"/>
          </p:cNvSpPr>
          <p:nvPr>
            <p:ph idx="1"/>
          </p:nvPr>
        </p:nvSpPr>
        <p:spPr/>
        <p:txBody>
          <a:bodyPr/>
          <a:lstStyle/>
          <a:p>
            <a:pPr>
              <a:buClr>
                <a:schemeClr val="tx1"/>
              </a:buClr>
              <a:buFont typeface="Arial" panose="020B0604020202020204" pitchFamily="34" charset="0"/>
              <a:buChar char="•"/>
            </a:pPr>
            <a:r>
              <a:rPr lang="en-US" dirty="0"/>
              <a:t>You can find the contact details of the MENA-Health Policy Forum as well as a contact form to communicate with the platform admins.</a:t>
            </a:r>
          </a:p>
          <a:p>
            <a:pPr>
              <a:buClr>
                <a:schemeClr val="tx1"/>
              </a:buClr>
              <a:buFont typeface="Arial" panose="020B0604020202020204" pitchFamily="34" charset="0"/>
              <a:buChar char="•"/>
            </a:pPr>
            <a:endParaRPr lang="en-US" dirty="0"/>
          </a:p>
          <a:p>
            <a:pPr>
              <a:buClr>
                <a:schemeClr val="tx1"/>
              </a:buClr>
              <a:buFont typeface="Arial" panose="020B0604020202020204" pitchFamily="34" charset="0"/>
              <a:buChar char="•"/>
            </a:pPr>
            <a:r>
              <a:rPr lang="en-US" dirty="0"/>
              <a:t>Please use the contact form in case you have technical questions related to HTA or have suggestions related to the platform. </a:t>
            </a:r>
          </a:p>
          <a:p>
            <a:endParaRPr lang="en-US" dirty="0"/>
          </a:p>
        </p:txBody>
      </p:sp>
      <p:sp>
        <p:nvSpPr>
          <p:cNvPr id="2" name="Title 1">
            <a:extLst>
              <a:ext uri="{FF2B5EF4-FFF2-40B4-BE49-F238E27FC236}">
                <a16:creationId xmlns:a16="http://schemas.microsoft.com/office/drawing/2014/main" id="{A893A134-3AC7-4A90-ADC9-759E7569D342}"/>
              </a:ext>
            </a:extLst>
          </p:cNvPr>
          <p:cNvSpPr>
            <a:spLocks noGrp="1"/>
          </p:cNvSpPr>
          <p:nvPr>
            <p:ph type="title"/>
          </p:nvPr>
        </p:nvSpPr>
        <p:spPr/>
        <p:txBody>
          <a:bodyPr/>
          <a:lstStyle/>
          <a:p>
            <a:r>
              <a:rPr lang="en-US" dirty="0">
                <a:solidFill>
                  <a:schemeClr val="tx1">
                    <a:lumMod val="65000"/>
                    <a:lumOff val="35000"/>
                  </a:schemeClr>
                </a:solidFill>
              </a:rPr>
              <a:t>Contact us</a:t>
            </a:r>
          </a:p>
        </p:txBody>
      </p:sp>
    </p:spTree>
    <p:extLst>
      <p:ext uri="{BB962C8B-B14F-4D97-AF65-F5344CB8AC3E}">
        <p14:creationId xmlns:p14="http://schemas.microsoft.com/office/powerpoint/2010/main" val="240856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8111B6-C1EF-4A71-B688-0CBB8B709D50}"/>
              </a:ext>
            </a:extLst>
          </p:cNvPr>
          <p:cNvSpPr>
            <a:spLocks noGrp="1"/>
          </p:cNvSpPr>
          <p:nvPr>
            <p:ph idx="1"/>
          </p:nvPr>
        </p:nvSpPr>
        <p:spPr>
          <a:xfrm>
            <a:off x="457200" y="2192582"/>
            <a:ext cx="2693063" cy="3450696"/>
          </a:xfrm>
        </p:spPr>
        <p:txBody>
          <a:bodyPr/>
          <a:lstStyle/>
          <a:p>
            <a:pPr marL="0" indent="0">
              <a:buNone/>
            </a:pPr>
            <a:r>
              <a:rPr lang="en-US" dirty="0"/>
              <a:t>Modify account details including:</a:t>
            </a:r>
          </a:p>
          <a:p>
            <a:r>
              <a:rPr lang="en-US" dirty="0"/>
              <a:t>Password</a:t>
            </a:r>
          </a:p>
          <a:p>
            <a:r>
              <a:rPr lang="en-US" dirty="0"/>
              <a:t>Profile photo</a:t>
            </a:r>
          </a:p>
          <a:p>
            <a:r>
              <a:rPr lang="en-US" dirty="0"/>
              <a:t>Email</a:t>
            </a:r>
          </a:p>
          <a:p>
            <a:r>
              <a:rPr lang="en-US" dirty="0"/>
              <a:t>Delete account</a:t>
            </a:r>
          </a:p>
        </p:txBody>
      </p:sp>
      <p:sp>
        <p:nvSpPr>
          <p:cNvPr id="2" name="Title 1">
            <a:extLst>
              <a:ext uri="{FF2B5EF4-FFF2-40B4-BE49-F238E27FC236}">
                <a16:creationId xmlns:a16="http://schemas.microsoft.com/office/drawing/2014/main" id="{84373F00-FBF5-4722-9139-3459E6641355}"/>
              </a:ext>
            </a:extLst>
          </p:cNvPr>
          <p:cNvSpPr>
            <a:spLocks noGrp="1"/>
          </p:cNvSpPr>
          <p:nvPr>
            <p:ph type="title"/>
          </p:nvPr>
        </p:nvSpPr>
        <p:spPr>
          <a:xfrm>
            <a:off x="457200" y="338328"/>
            <a:ext cx="3333964" cy="1252728"/>
          </a:xfrm>
        </p:spPr>
        <p:txBody>
          <a:bodyPr/>
          <a:lstStyle/>
          <a:p>
            <a:r>
              <a:rPr lang="en-US" dirty="0">
                <a:solidFill>
                  <a:schemeClr val="tx1">
                    <a:lumMod val="65000"/>
                    <a:lumOff val="35000"/>
                  </a:schemeClr>
                </a:solidFill>
              </a:rPr>
              <a:t>Manage account</a:t>
            </a:r>
          </a:p>
        </p:txBody>
      </p:sp>
      <p:pic>
        <p:nvPicPr>
          <p:cNvPr id="5" name="Picture 4">
            <a:extLst>
              <a:ext uri="{FF2B5EF4-FFF2-40B4-BE49-F238E27FC236}">
                <a16:creationId xmlns:a16="http://schemas.microsoft.com/office/drawing/2014/main" id="{A2B6690B-9F6E-4D96-92A1-3A066245967C}"/>
              </a:ext>
            </a:extLst>
          </p:cNvPr>
          <p:cNvPicPr>
            <a:picLocks noChangeAspect="1"/>
          </p:cNvPicPr>
          <p:nvPr/>
        </p:nvPicPr>
        <p:blipFill>
          <a:blip r:embed="rId3"/>
          <a:stretch>
            <a:fillRect/>
          </a:stretch>
        </p:blipFill>
        <p:spPr>
          <a:xfrm>
            <a:off x="3455782" y="1120288"/>
            <a:ext cx="8223101" cy="5041704"/>
          </a:xfrm>
          <a:prstGeom prst="rect">
            <a:avLst/>
          </a:prstGeom>
        </p:spPr>
      </p:pic>
      <p:cxnSp>
        <p:nvCxnSpPr>
          <p:cNvPr id="10" name="Straight Arrow Connector 9">
            <a:extLst>
              <a:ext uri="{FF2B5EF4-FFF2-40B4-BE49-F238E27FC236}">
                <a16:creationId xmlns:a16="http://schemas.microsoft.com/office/drawing/2014/main" id="{808563A3-EF9D-4F3D-AD43-D64327F1A969}"/>
              </a:ext>
            </a:extLst>
          </p:cNvPr>
          <p:cNvCxnSpPr>
            <a:cxnSpLocks/>
          </p:cNvCxnSpPr>
          <p:nvPr/>
        </p:nvCxnSpPr>
        <p:spPr>
          <a:xfrm flipH="1" flipV="1">
            <a:off x="4306678" y="1314540"/>
            <a:ext cx="2628378" cy="13670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667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E380C69-A76F-4013-976C-82ED2EA895F8}"/>
              </a:ext>
            </a:extLst>
          </p:cNvPr>
          <p:cNvSpPr>
            <a:spLocks noGrp="1"/>
          </p:cNvSpPr>
          <p:nvPr>
            <p:ph idx="1"/>
          </p:nvPr>
        </p:nvSpPr>
        <p:spPr/>
        <p:txBody>
          <a:bodyPr/>
          <a:lstStyle/>
          <a:p>
            <a:pPr>
              <a:buClr>
                <a:schemeClr val="tx1"/>
              </a:buClr>
              <a:buFont typeface="Arial" panose="020B0604020202020204" pitchFamily="34" charset="0"/>
              <a:buChar char="•"/>
            </a:pPr>
            <a:r>
              <a:rPr lang="en-US" dirty="0"/>
              <a:t>Website available at </a:t>
            </a:r>
            <a:r>
              <a:rPr lang="en-US" dirty="0">
                <a:hlinkClick r:id="rId3"/>
              </a:rPr>
              <a:t>www.MENAHTA.org</a:t>
            </a:r>
            <a:endParaRPr lang="en-US" dirty="0"/>
          </a:p>
          <a:p>
            <a:pPr>
              <a:buClr>
                <a:schemeClr val="tx1"/>
              </a:buClr>
              <a:buFont typeface="Arial" panose="020B0604020202020204" pitchFamily="34" charset="0"/>
              <a:buChar char="•"/>
            </a:pPr>
            <a:r>
              <a:rPr lang="en-US" dirty="0"/>
              <a:t>The mobile application is available on Android and iOS</a:t>
            </a:r>
          </a:p>
        </p:txBody>
      </p:sp>
      <p:sp>
        <p:nvSpPr>
          <p:cNvPr id="5" name="Title 4">
            <a:extLst>
              <a:ext uri="{FF2B5EF4-FFF2-40B4-BE49-F238E27FC236}">
                <a16:creationId xmlns:a16="http://schemas.microsoft.com/office/drawing/2014/main" id="{8AA04AD1-1051-40B0-91D9-59854E86DCBB}"/>
              </a:ext>
            </a:extLst>
          </p:cNvPr>
          <p:cNvSpPr>
            <a:spLocks noGrp="1"/>
          </p:cNvSpPr>
          <p:nvPr>
            <p:ph type="title"/>
          </p:nvPr>
        </p:nvSpPr>
        <p:spPr/>
        <p:txBody>
          <a:bodyPr/>
          <a:lstStyle/>
          <a:p>
            <a:r>
              <a:rPr lang="en-US" dirty="0">
                <a:solidFill>
                  <a:schemeClr val="tx1">
                    <a:lumMod val="65000"/>
                    <a:lumOff val="35000"/>
                  </a:schemeClr>
                </a:solidFill>
              </a:rPr>
              <a:t>How to access the platform</a:t>
            </a:r>
          </a:p>
        </p:txBody>
      </p:sp>
    </p:spTree>
    <p:extLst>
      <p:ext uri="{BB962C8B-B14F-4D97-AF65-F5344CB8AC3E}">
        <p14:creationId xmlns:p14="http://schemas.microsoft.com/office/powerpoint/2010/main" val="251988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2690D-6C3C-49C7-9379-3D8F3C81626A}"/>
              </a:ext>
            </a:extLst>
          </p:cNvPr>
          <p:cNvSpPr>
            <a:spLocks noGrp="1"/>
          </p:cNvSpPr>
          <p:nvPr>
            <p:ph type="title"/>
          </p:nvPr>
        </p:nvSpPr>
        <p:spPr/>
        <p:txBody>
          <a:bodyPr/>
          <a:lstStyle/>
          <a:p>
            <a:r>
              <a:rPr lang="en-US" dirty="0">
                <a:solidFill>
                  <a:schemeClr val="tx1">
                    <a:lumMod val="65000"/>
                    <a:lumOff val="35000"/>
                  </a:schemeClr>
                </a:solidFill>
              </a:rPr>
              <a:t>Registration</a:t>
            </a:r>
          </a:p>
        </p:txBody>
      </p:sp>
      <p:sp>
        <p:nvSpPr>
          <p:cNvPr id="5" name="Text Placeholder 4">
            <a:extLst>
              <a:ext uri="{FF2B5EF4-FFF2-40B4-BE49-F238E27FC236}">
                <a16:creationId xmlns:a16="http://schemas.microsoft.com/office/drawing/2014/main" id="{0D86BAF7-D3D0-4BBB-8F72-68F2AB0D29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7674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866B5E-1690-4F22-B875-61024F6AEBD3}"/>
              </a:ext>
            </a:extLst>
          </p:cNvPr>
          <p:cNvSpPr>
            <a:spLocks noGrp="1"/>
          </p:cNvSpPr>
          <p:nvPr>
            <p:ph idx="1"/>
          </p:nvPr>
        </p:nvSpPr>
        <p:spPr/>
        <p:txBody>
          <a:bodyPr/>
          <a:lstStyle/>
          <a:p>
            <a:pPr lvl="0">
              <a:buClr>
                <a:schemeClr val="tx1"/>
              </a:buClr>
              <a:buFont typeface="Arial" panose="020B0604020202020204" pitchFamily="34" charset="0"/>
              <a:buChar char="•"/>
            </a:pPr>
            <a:r>
              <a:rPr lang="en-US" dirty="0"/>
              <a:t>To register you need to fill the form provided to you during the registration, indicating your willingness to join the platform.</a:t>
            </a:r>
          </a:p>
          <a:p>
            <a:pPr lvl="0">
              <a:buClr>
                <a:schemeClr val="tx2"/>
              </a:buClr>
              <a:buFont typeface="Arial" panose="020B0604020202020204" pitchFamily="34" charset="0"/>
              <a:buChar char="•"/>
            </a:pPr>
            <a:endParaRPr lang="en-US" dirty="0"/>
          </a:p>
          <a:p>
            <a:pPr lvl="0">
              <a:buClr>
                <a:schemeClr val="tx2"/>
              </a:buClr>
              <a:buFont typeface="Arial" panose="020B0604020202020204" pitchFamily="34" charset="0"/>
              <a:buChar char="•"/>
            </a:pPr>
            <a:r>
              <a:rPr lang="en-US" dirty="0"/>
              <a:t>Shortly after the conference, you will receive an email containing an invitation link (check your spam folder).</a:t>
            </a:r>
          </a:p>
          <a:p>
            <a:pPr lvl="0">
              <a:buClr>
                <a:schemeClr val="tx2"/>
              </a:buClr>
              <a:buFont typeface="Arial" panose="020B0604020202020204" pitchFamily="34" charset="0"/>
              <a:buChar char="•"/>
            </a:pPr>
            <a:endParaRPr lang="en-US" dirty="0"/>
          </a:p>
          <a:p>
            <a:pPr lvl="0">
              <a:buClr>
                <a:schemeClr val="tx2"/>
              </a:buClr>
              <a:buFont typeface="Arial" panose="020B0604020202020204" pitchFamily="34" charset="0"/>
              <a:buChar char="•"/>
            </a:pPr>
            <a:r>
              <a:rPr lang="en-US" dirty="0"/>
              <a:t>Follow the invitation link to register as a new user in the platform.</a:t>
            </a:r>
          </a:p>
        </p:txBody>
      </p:sp>
      <p:sp>
        <p:nvSpPr>
          <p:cNvPr id="2" name="Title 1">
            <a:extLst>
              <a:ext uri="{FF2B5EF4-FFF2-40B4-BE49-F238E27FC236}">
                <a16:creationId xmlns:a16="http://schemas.microsoft.com/office/drawing/2014/main" id="{94277585-0E16-4FF2-8B28-182439B2CA25}"/>
              </a:ext>
            </a:extLst>
          </p:cNvPr>
          <p:cNvSpPr>
            <a:spLocks noGrp="1"/>
          </p:cNvSpPr>
          <p:nvPr>
            <p:ph type="title"/>
          </p:nvPr>
        </p:nvSpPr>
        <p:spPr/>
        <p:txBody>
          <a:bodyPr/>
          <a:lstStyle/>
          <a:p>
            <a:r>
              <a:rPr lang="en-US" dirty="0">
                <a:solidFill>
                  <a:schemeClr val="tx1">
                    <a:lumMod val="65000"/>
                    <a:lumOff val="35000"/>
                  </a:schemeClr>
                </a:solidFill>
              </a:rPr>
              <a:t>How to register for an account</a:t>
            </a:r>
          </a:p>
        </p:txBody>
      </p:sp>
    </p:spTree>
    <p:extLst>
      <p:ext uri="{BB962C8B-B14F-4D97-AF65-F5344CB8AC3E}">
        <p14:creationId xmlns:p14="http://schemas.microsoft.com/office/powerpoint/2010/main" val="420397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4EC696-881C-4C4A-A862-A87257AF6A00}"/>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04A23D7-49CC-466C-A2F4-D2F707C61F8B}"/>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213B553D-7665-403B-A63E-F014E3070516}"/>
              </a:ext>
            </a:extLst>
          </p:cNvPr>
          <p:cNvPicPr>
            <a:picLocks noChangeAspect="1"/>
          </p:cNvPicPr>
          <p:nvPr/>
        </p:nvPicPr>
        <p:blipFill>
          <a:blip r:embed="rId3"/>
          <a:stretch>
            <a:fillRect/>
          </a:stretch>
        </p:blipFill>
        <p:spPr>
          <a:xfrm>
            <a:off x="1185862" y="2019300"/>
            <a:ext cx="6772275" cy="2819400"/>
          </a:xfrm>
          <a:prstGeom prst="rect">
            <a:avLst/>
          </a:prstGeom>
        </p:spPr>
      </p:pic>
    </p:spTree>
    <p:extLst>
      <p:ext uri="{BB962C8B-B14F-4D97-AF65-F5344CB8AC3E}">
        <p14:creationId xmlns:p14="http://schemas.microsoft.com/office/powerpoint/2010/main" val="2717659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A37BDE-A1C3-4E44-909C-67CA7055C64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F03081E-F690-435B-8E32-77F0F7E02A9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5ECC604-1CDD-4419-90C5-4950C753A963}"/>
              </a:ext>
            </a:extLst>
          </p:cNvPr>
          <p:cNvPicPr>
            <a:picLocks noChangeAspect="1"/>
          </p:cNvPicPr>
          <p:nvPr/>
        </p:nvPicPr>
        <p:blipFill>
          <a:blip r:embed="rId3"/>
          <a:stretch>
            <a:fillRect/>
          </a:stretch>
        </p:blipFill>
        <p:spPr>
          <a:xfrm>
            <a:off x="2628900" y="360708"/>
            <a:ext cx="3886200" cy="6076950"/>
          </a:xfrm>
          <a:prstGeom prst="rect">
            <a:avLst/>
          </a:prstGeom>
        </p:spPr>
      </p:pic>
    </p:spTree>
    <p:extLst>
      <p:ext uri="{BB962C8B-B14F-4D97-AF65-F5344CB8AC3E}">
        <p14:creationId xmlns:p14="http://schemas.microsoft.com/office/powerpoint/2010/main" val="3876573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07FC2E-E931-4CFE-A30B-EED2CACD8667}"/>
              </a:ext>
            </a:extLst>
          </p:cNvPr>
          <p:cNvSpPr>
            <a:spLocks noGrp="1"/>
          </p:cNvSpPr>
          <p:nvPr>
            <p:ph idx="1"/>
          </p:nvPr>
        </p:nvSpPr>
        <p:spPr/>
        <p:txBody>
          <a:bodyPr/>
          <a:lstStyle/>
          <a:p>
            <a:endParaRPr lang="en-US"/>
          </a:p>
        </p:txBody>
      </p:sp>
      <p:sp>
        <p:nvSpPr>
          <p:cNvPr id="2" name="Title 1">
            <a:extLst>
              <a:ext uri="{FF2B5EF4-FFF2-40B4-BE49-F238E27FC236}">
                <a16:creationId xmlns:a16="http://schemas.microsoft.com/office/drawing/2014/main" id="{5A4A2FBE-F564-4B9D-A4F9-71CD9676FB79}"/>
              </a:ext>
            </a:extLst>
          </p:cNvPr>
          <p:cNvSpPr>
            <a:spLocks noGrp="1"/>
          </p:cNvSpPr>
          <p:nvPr>
            <p:ph type="title"/>
          </p:nvPr>
        </p:nvSpPr>
        <p:spPr/>
        <p:txBody>
          <a:bodyPr/>
          <a:lstStyle/>
          <a:p>
            <a:r>
              <a:rPr lang="en-US" dirty="0">
                <a:solidFill>
                  <a:schemeClr val="tx1">
                    <a:lumMod val="65000"/>
                    <a:lumOff val="35000"/>
                  </a:schemeClr>
                </a:solidFill>
              </a:rPr>
              <a:t>Log in page</a:t>
            </a:r>
          </a:p>
        </p:txBody>
      </p:sp>
      <p:pic>
        <p:nvPicPr>
          <p:cNvPr id="4" name="Picture 3">
            <a:extLst>
              <a:ext uri="{FF2B5EF4-FFF2-40B4-BE49-F238E27FC236}">
                <a16:creationId xmlns:a16="http://schemas.microsoft.com/office/drawing/2014/main" id="{ED7BD61E-4C7C-4012-9237-2F118C8AF1AF}"/>
              </a:ext>
            </a:extLst>
          </p:cNvPr>
          <p:cNvPicPr>
            <a:picLocks noChangeAspect="1"/>
          </p:cNvPicPr>
          <p:nvPr/>
        </p:nvPicPr>
        <p:blipFill>
          <a:blip r:embed="rId3"/>
          <a:stretch>
            <a:fillRect/>
          </a:stretch>
        </p:blipFill>
        <p:spPr>
          <a:xfrm>
            <a:off x="2510245" y="1770417"/>
            <a:ext cx="4123509" cy="4445030"/>
          </a:xfrm>
          <a:prstGeom prst="rect">
            <a:avLst/>
          </a:prstGeom>
        </p:spPr>
      </p:pic>
    </p:spTree>
    <p:extLst>
      <p:ext uri="{BB962C8B-B14F-4D97-AF65-F5344CB8AC3E}">
        <p14:creationId xmlns:p14="http://schemas.microsoft.com/office/powerpoint/2010/main" val="3479517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72690D-6C3C-49C7-9379-3D8F3C81626A}"/>
              </a:ext>
            </a:extLst>
          </p:cNvPr>
          <p:cNvSpPr>
            <a:spLocks noGrp="1"/>
          </p:cNvSpPr>
          <p:nvPr>
            <p:ph type="title"/>
          </p:nvPr>
        </p:nvSpPr>
        <p:spPr/>
        <p:txBody>
          <a:bodyPr/>
          <a:lstStyle/>
          <a:p>
            <a:r>
              <a:rPr lang="en-US" dirty="0">
                <a:solidFill>
                  <a:schemeClr val="tx1">
                    <a:lumMod val="65000"/>
                    <a:lumOff val="35000"/>
                  </a:schemeClr>
                </a:solidFill>
              </a:rPr>
              <a:t>Structure</a:t>
            </a:r>
          </a:p>
        </p:txBody>
      </p:sp>
      <p:sp>
        <p:nvSpPr>
          <p:cNvPr id="5" name="Text Placeholder 4">
            <a:extLst>
              <a:ext uri="{FF2B5EF4-FFF2-40B4-BE49-F238E27FC236}">
                <a16:creationId xmlns:a16="http://schemas.microsoft.com/office/drawing/2014/main" id="{0D86BAF7-D3D0-4BBB-8F72-68F2AB0D29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76503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7FAF9-E7EC-42A6-9599-7034B625BD3E}"/>
              </a:ext>
            </a:extLst>
          </p:cNvPr>
          <p:cNvSpPr>
            <a:spLocks noGrp="1"/>
          </p:cNvSpPr>
          <p:nvPr>
            <p:ph type="title"/>
          </p:nvPr>
        </p:nvSpPr>
        <p:spPr/>
        <p:txBody>
          <a:bodyPr/>
          <a:lstStyle/>
          <a:p>
            <a:r>
              <a:rPr lang="en-US" dirty="0">
                <a:solidFill>
                  <a:schemeClr val="tx1">
                    <a:lumMod val="65000"/>
                    <a:lumOff val="35000"/>
                  </a:schemeClr>
                </a:solidFill>
              </a:rPr>
              <a:t>Mobile application</a:t>
            </a:r>
          </a:p>
        </p:txBody>
      </p:sp>
      <p:sp>
        <p:nvSpPr>
          <p:cNvPr id="5" name="Text Placeholder 4">
            <a:extLst>
              <a:ext uri="{FF2B5EF4-FFF2-40B4-BE49-F238E27FC236}">
                <a16:creationId xmlns:a16="http://schemas.microsoft.com/office/drawing/2014/main" id="{050663CA-6773-4270-9CBB-F56A3F04F5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1563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61AD-421F-4D6E-AF48-6F14D8D80487}"/>
              </a:ext>
            </a:extLst>
          </p:cNvPr>
          <p:cNvSpPr>
            <a:spLocks noGrp="1"/>
          </p:cNvSpPr>
          <p:nvPr>
            <p:ph type="title"/>
          </p:nvPr>
        </p:nvSpPr>
        <p:spPr/>
        <p:txBody>
          <a:bodyPr/>
          <a:lstStyle/>
          <a:p>
            <a:r>
              <a:rPr lang="en-US" dirty="0">
                <a:solidFill>
                  <a:schemeClr val="tx1">
                    <a:lumMod val="65000"/>
                    <a:lumOff val="35000"/>
                  </a:schemeClr>
                </a:solidFill>
              </a:rPr>
              <a:t>Mobile application</a:t>
            </a:r>
          </a:p>
        </p:txBody>
      </p:sp>
      <p:pic>
        <p:nvPicPr>
          <p:cNvPr id="2056" name="Picture 8" descr="https://is1-ssl.mzstatic.com/image/thumb/Purple128/v4/bd/ee/36/bdee36d0-1a4c-a0cd-767c-0142bff9e6d6/source/392x696bb.jpg">
            <a:extLst>
              <a:ext uri="{FF2B5EF4-FFF2-40B4-BE49-F238E27FC236}">
                <a16:creationId xmlns:a16="http://schemas.microsoft.com/office/drawing/2014/main" id="{AD0BE140-A1B4-44B2-8AE8-20EC08ACD7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241" y="1999642"/>
            <a:ext cx="2149787" cy="381696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s3-ssl.mzstatic.com/image/thumb/Purple118/v4/ca/1c/52/ca1c52cd-71b6-9e9b-9c89-673a1bd3b72d/source/392x696bb.jpg">
            <a:extLst>
              <a:ext uri="{FF2B5EF4-FFF2-40B4-BE49-F238E27FC236}">
                <a16:creationId xmlns:a16="http://schemas.microsoft.com/office/drawing/2014/main" id="{B47E824E-B634-4550-8570-5D7DCB77A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108" y="2006813"/>
            <a:ext cx="2149787" cy="381696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is4-ssl.mzstatic.com/image/thumb/Purple118/v4/9b/e9/a3/9be9a3d1-022a-b533-7072-318362066c5b/source/392x696bb.jpg">
            <a:extLst>
              <a:ext uri="{FF2B5EF4-FFF2-40B4-BE49-F238E27FC236}">
                <a16:creationId xmlns:a16="http://schemas.microsoft.com/office/drawing/2014/main" id="{5FD031C9-6E0B-4010-B955-D2912EBFE7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3655" y="1999642"/>
            <a:ext cx="2149787" cy="3816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182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2B66-B966-4EAB-9690-E2ABE6591A37}"/>
              </a:ext>
            </a:extLst>
          </p:cNvPr>
          <p:cNvSpPr>
            <a:spLocks noGrp="1"/>
          </p:cNvSpPr>
          <p:nvPr>
            <p:ph type="title"/>
          </p:nvPr>
        </p:nvSpPr>
        <p:spPr/>
        <p:txBody>
          <a:bodyPr/>
          <a:lstStyle/>
          <a:p>
            <a:r>
              <a:rPr lang="en-US" dirty="0">
                <a:solidFill>
                  <a:schemeClr val="tx1">
                    <a:lumMod val="65000"/>
                    <a:lumOff val="35000"/>
                  </a:schemeClr>
                </a:solidFill>
              </a:rPr>
              <a:t>Download Mobile app</a:t>
            </a:r>
          </a:p>
        </p:txBody>
      </p:sp>
      <p:sp>
        <p:nvSpPr>
          <p:cNvPr id="6" name="Text Placeholder 5">
            <a:extLst>
              <a:ext uri="{FF2B5EF4-FFF2-40B4-BE49-F238E27FC236}">
                <a16:creationId xmlns:a16="http://schemas.microsoft.com/office/drawing/2014/main" id="{B7BFE9FA-0265-4FE0-9419-836F7BD8CB94}"/>
              </a:ext>
            </a:extLst>
          </p:cNvPr>
          <p:cNvSpPr>
            <a:spLocks noGrp="1"/>
          </p:cNvSpPr>
          <p:nvPr>
            <p:ph type="body" idx="1"/>
          </p:nvPr>
        </p:nvSpPr>
        <p:spPr/>
        <p:txBody>
          <a:bodyPr/>
          <a:lstStyle/>
          <a:p>
            <a:pPr algn="ctr"/>
            <a:r>
              <a:rPr lang="en-US" dirty="0"/>
              <a:t>Available on</a:t>
            </a:r>
          </a:p>
        </p:txBody>
      </p:sp>
      <p:sp>
        <p:nvSpPr>
          <p:cNvPr id="7" name="Content Placeholder 6">
            <a:extLst>
              <a:ext uri="{FF2B5EF4-FFF2-40B4-BE49-F238E27FC236}">
                <a16:creationId xmlns:a16="http://schemas.microsoft.com/office/drawing/2014/main" id="{33215C4C-831A-4486-ACB0-7E94DE12B3B3}"/>
              </a:ext>
            </a:extLst>
          </p:cNvPr>
          <p:cNvSpPr>
            <a:spLocks noGrp="1"/>
          </p:cNvSpPr>
          <p:nvPr>
            <p:ph sz="half" idx="2"/>
          </p:nvPr>
        </p:nvSpPr>
        <p:spPr/>
        <p:txBody>
          <a:bodyPr/>
          <a:lstStyle/>
          <a:p>
            <a:endParaRPr lang="en-US"/>
          </a:p>
        </p:txBody>
      </p:sp>
      <p:sp>
        <p:nvSpPr>
          <p:cNvPr id="8" name="Text Placeholder 7">
            <a:extLst>
              <a:ext uri="{FF2B5EF4-FFF2-40B4-BE49-F238E27FC236}">
                <a16:creationId xmlns:a16="http://schemas.microsoft.com/office/drawing/2014/main" id="{94B191B4-690B-42E4-A034-5A6219DA9F68}"/>
              </a:ext>
            </a:extLst>
          </p:cNvPr>
          <p:cNvSpPr>
            <a:spLocks noGrp="1"/>
          </p:cNvSpPr>
          <p:nvPr>
            <p:ph type="body" sz="quarter" idx="3"/>
          </p:nvPr>
        </p:nvSpPr>
        <p:spPr/>
        <p:txBody>
          <a:bodyPr/>
          <a:lstStyle/>
          <a:p>
            <a:pPr algn="ctr"/>
            <a:r>
              <a:rPr lang="en-US" dirty="0">
                <a:hlinkClick r:id="rId3"/>
              </a:rPr>
              <a:t>www.onelink.to/menahta</a:t>
            </a:r>
            <a:endParaRPr lang="en-US" dirty="0"/>
          </a:p>
        </p:txBody>
      </p:sp>
      <p:pic>
        <p:nvPicPr>
          <p:cNvPr id="11" name="Content Placeholder 10">
            <a:extLst>
              <a:ext uri="{FF2B5EF4-FFF2-40B4-BE49-F238E27FC236}">
                <a16:creationId xmlns:a16="http://schemas.microsoft.com/office/drawing/2014/main" id="{2E1C738C-3C71-4490-9EE1-3676733FAB0B}"/>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347915" y="3317875"/>
            <a:ext cx="2580588" cy="2580588"/>
          </a:xfrm>
        </p:spPr>
      </p:pic>
      <p:pic>
        <p:nvPicPr>
          <p:cNvPr id="12" name="Picture 2" descr="Image result for app store logo">
            <a:extLst>
              <a:ext uri="{FF2B5EF4-FFF2-40B4-BE49-F238E27FC236}">
                <a16:creationId xmlns:a16="http://schemas.microsoft.com/office/drawing/2014/main" id="{DC5F1B5D-7C99-453F-A1E0-61A529CF78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5286" y="3778430"/>
            <a:ext cx="2464152" cy="165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542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BE8DFA0-B374-4F45-8CCA-37C3FC60324D}"/>
              </a:ext>
            </a:extLst>
          </p:cNvPr>
          <p:cNvSpPr>
            <a:spLocks noGrp="1"/>
          </p:cNvSpPr>
          <p:nvPr>
            <p:ph type="title"/>
          </p:nvPr>
        </p:nvSpPr>
        <p:spPr/>
        <p:txBody>
          <a:bodyPr/>
          <a:lstStyle/>
          <a:p>
            <a:r>
              <a:rPr lang="en-US" dirty="0">
                <a:solidFill>
                  <a:schemeClr val="tx1">
                    <a:lumMod val="65000"/>
                    <a:lumOff val="35000"/>
                  </a:schemeClr>
                </a:solidFill>
              </a:rPr>
              <a:t>Thank you</a:t>
            </a:r>
          </a:p>
        </p:txBody>
      </p:sp>
      <p:sp>
        <p:nvSpPr>
          <p:cNvPr id="8" name="Text Placeholder 7">
            <a:extLst>
              <a:ext uri="{FF2B5EF4-FFF2-40B4-BE49-F238E27FC236}">
                <a16:creationId xmlns:a16="http://schemas.microsoft.com/office/drawing/2014/main" id="{99D2BB91-6F63-4261-B6E7-FF24F4D841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3106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5E3A99-4C9B-487D-8BBF-FE2F67B02266}"/>
              </a:ext>
            </a:extLst>
          </p:cNvPr>
          <p:cNvPicPr>
            <a:picLocks noChangeAspect="1"/>
          </p:cNvPicPr>
          <p:nvPr/>
        </p:nvPicPr>
        <p:blipFill>
          <a:blip r:embed="rId3"/>
          <a:stretch>
            <a:fillRect/>
          </a:stretch>
        </p:blipFill>
        <p:spPr>
          <a:xfrm>
            <a:off x="-308110" y="857250"/>
            <a:ext cx="9760220" cy="5143500"/>
          </a:xfrm>
          <a:prstGeom prst="rect">
            <a:avLst/>
          </a:prstGeom>
        </p:spPr>
      </p:pic>
      <p:sp>
        <p:nvSpPr>
          <p:cNvPr id="7" name="Oval 6">
            <a:extLst>
              <a:ext uri="{FF2B5EF4-FFF2-40B4-BE49-F238E27FC236}">
                <a16:creationId xmlns:a16="http://schemas.microsoft.com/office/drawing/2014/main" id="{52231B8E-7FDB-4015-9DB5-068C1DBC6016}"/>
              </a:ext>
            </a:extLst>
          </p:cNvPr>
          <p:cNvSpPr/>
          <p:nvPr/>
        </p:nvSpPr>
        <p:spPr>
          <a:xfrm>
            <a:off x="2827882" y="1667611"/>
            <a:ext cx="3295457" cy="3531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a:extLst>
              <a:ext uri="{FF2B5EF4-FFF2-40B4-BE49-F238E27FC236}">
                <a16:creationId xmlns:a16="http://schemas.microsoft.com/office/drawing/2014/main" id="{6679358C-35EF-4EF5-88A7-8F5FD68A9337}"/>
              </a:ext>
            </a:extLst>
          </p:cNvPr>
          <p:cNvSpPr/>
          <p:nvPr/>
        </p:nvSpPr>
        <p:spPr>
          <a:xfrm>
            <a:off x="1228768" y="908622"/>
            <a:ext cx="1198502" cy="21319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a:extLst>
              <a:ext uri="{FF2B5EF4-FFF2-40B4-BE49-F238E27FC236}">
                <a16:creationId xmlns:a16="http://schemas.microsoft.com/office/drawing/2014/main" id="{36836379-C311-42DA-8BB2-ABB56C2058C0}"/>
              </a:ext>
            </a:extLst>
          </p:cNvPr>
          <p:cNvSpPr/>
          <p:nvPr/>
        </p:nvSpPr>
        <p:spPr>
          <a:xfrm>
            <a:off x="6123339" y="2430160"/>
            <a:ext cx="2121672" cy="23954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a:extLst>
              <a:ext uri="{FF2B5EF4-FFF2-40B4-BE49-F238E27FC236}">
                <a16:creationId xmlns:a16="http://schemas.microsoft.com/office/drawing/2014/main" id="{0E50895C-CDEB-4225-A47D-64EC7AB7656A}"/>
              </a:ext>
            </a:extLst>
          </p:cNvPr>
          <p:cNvSpPr/>
          <p:nvPr/>
        </p:nvSpPr>
        <p:spPr>
          <a:xfrm>
            <a:off x="776282" y="908622"/>
            <a:ext cx="452486" cy="26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5507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318F1F-5302-485E-8EC8-8932B1EFD337}"/>
              </a:ext>
            </a:extLst>
          </p:cNvPr>
          <p:cNvPicPr>
            <a:picLocks noGrp="1" noChangeAspect="1"/>
          </p:cNvPicPr>
          <p:nvPr>
            <p:ph idx="1"/>
          </p:nvPr>
        </p:nvPicPr>
        <p:blipFill>
          <a:blip r:embed="rId3"/>
          <a:stretch>
            <a:fillRect/>
          </a:stretch>
        </p:blipFill>
        <p:spPr>
          <a:xfrm>
            <a:off x="762928" y="1158171"/>
            <a:ext cx="7618143" cy="4944677"/>
          </a:xfrm>
          <a:prstGeom prst="rect">
            <a:avLst/>
          </a:prstGeom>
        </p:spPr>
      </p:pic>
      <p:sp>
        <p:nvSpPr>
          <p:cNvPr id="2" name="Title 1">
            <a:extLst>
              <a:ext uri="{FF2B5EF4-FFF2-40B4-BE49-F238E27FC236}">
                <a16:creationId xmlns:a16="http://schemas.microsoft.com/office/drawing/2014/main" id="{43E21517-AD65-4DF1-8631-CB9FE0C790C4}"/>
              </a:ext>
            </a:extLst>
          </p:cNvPr>
          <p:cNvSpPr>
            <a:spLocks noGrp="1"/>
          </p:cNvSpPr>
          <p:nvPr>
            <p:ph type="title"/>
          </p:nvPr>
        </p:nvSpPr>
        <p:spPr/>
        <p:txBody>
          <a:bodyPr/>
          <a:lstStyle/>
          <a:p>
            <a:r>
              <a:rPr lang="en-US" dirty="0">
                <a:solidFill>
                  <a:schemeClr val="tx1">
                    <a:lumMod val="65000"/>
                    <a:lumOff val="35000"/>
                  </a:schemeClr>
                </a:solidFill>
              </a:rPr>
              <a:t>About</a:t>
            </a:r>
          </a:p>
        </p:txBody>
      </p:sp>
      <p:sp>
        <p:nvSpPr>
          <p:cNvPr id="5" name="Oval 4">
            <a:extLst>
              <a:ext uri="{FF2B5EF4-FFF2-40B4-BE49-F238E27FC236}">
                <a16:creationId xmlns:a16="http://schemas.microsoft.com/office/drawing/2014/main" id="{FC70B366-ADDD-4DE9-BB91-23EA9E968B8A}"/>
              </a:ext>
            </a:extLst>
          </p:cNvPr>
          <p:cNvSpPr/>
          <p:nvPr/>
        </p:nvSpPr>
        <p:spPr>
          <a:xfrm>
            <a:off x="3171611" y="1991987"/>
            <a:ext cx="452486" cy="26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8789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ACEF-BBAD-4D75-8574-4258D86AACE0}"/>
              </a:ext>
            </a:extLst>
          </p:cNvPr>
          <p:cNvSpPr>
            <a:spLocks noGrp="1"/>
          </p:cNvSpPr>
          <p:nvPr>
            <p:ph type="title"/>
          </p:nvPr>
        </p:nvSpPr>
        <p:spPr/>
        <p:txBody>
          <a:bodyPr/>
          <a:lstStyle/>
          <a:p>
            <a:r>
              <a:rPr lang="en-US" dirty="0">
                <a:solidFill>
                  <a:schemeClr val="tx1">
                    <a:lumMod val="65000"/>
                    <a:lumOff val="35000"/>
                  </a:schemeClr>
                </a:solidFill>
              </a:rPr>
              <a:t>Journal</a:t>
            </a:r>
          </a:p>
        </p:txBody>
      </p:sp>
      <p:pic>
        <p:nvPicPr>
          <p:cNvPr id="3" name="Picture 2">
            <a:extLst>
              <a:ext uri="{FF2B5EF4-FFF2-40B4-BE49-F238E27FC236}">
                <a16:creationId xmlns:a16="http://schemas.microsoft.com/office/drawing/2014/main" id="{43BFFD4F-2BFE-43E2-B56B-5B1B8C7A7865}"/>
              </a:ext>
            </a:extLst>
          </p:cNvPr>
          <p:cNvPicPr>
            <a:picLocks noChangeAspect="1"/>
          </p:cNvPicPr>
          <p:nvPr/>
        </p:nvPicPr>
        <p:blipFill>
          <a:blip r:embed="rId3"/>
          <a:stretch>
            <a:fillRect/>
          </a:stretch>
        </p:blipFill>
        <p:spPr>
          <a:xfrm>
            <a:off x="929298" y="1177864"/>
            <a:ext cx="7285404" cy="4904437"/>
          </a:xfrm>
          <a:prstGeom prst="rect">
            <a:avLst/>
          </a:prstGeom>
        </p:spPr>
      </p:pic>
      <p:sp>
        <p:nvSpPr>
          <p:cNvPr id="4" name="Oval 3">
            <a:extLst>
              <a:ext uri="{FF2B5EF4-FFF2-40B4-BE49-F238E27FC236}">
                <a16:creationId xmlns:a16="http://schemas.microsoft.com/office/drawing/2014/main" id="{914F72E0-533E-4A97-963B-E3D96E9E4F37}"/>
              </a:ext>
            </a:extLst>
          </p:cNvPr>
          <p:cNvSpPr/>
          <p:nvPr/>
        </p:nvSpPr>
        <p:spPr>
          <a:xfrm>
            <a:off x="3390272" y="1952231"/>
            <a:ext cx="452486" cy="26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18246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AAB381-1E43-482D-842A-A255F3833EEC}"/>
              </a:ext>
            </a:extLst>
          </p:cNvPr>
          <p:cNvPicPr>
            <a:picLocks noGrp="1" noChangeAspect="1"/>
          </p:cNvPicPr>
          <p:nvPr>
            <p:ph idx="1"/>
          </p:nvPr>
        </p:nvPicPr>
        <p:blipFill>
          <a:blip r:embed="rId3"/>
          <a:stretch>
            <a:fillRect/>
          </a:stretch>
        </p:blipFill>
        <p:spPr>
          <a:xfrm>
            <a:off x="495503" y="1363373"/>
            <a:ext cx="8152994" cy="4605912"/>
          </a:xfrm>
          <a:prstGeom prst="rect">
            <a:avLst/>
          </a:prstGeom>
        </p:spPr>
      </p:pic>
      <p:sp>
        <p:nvSpPr>
          <p:cNvPr id="2" name="Title 1">
            <a:extLst>
              <a:ext uri="{FF2B5EF4-FFF2-40B4-BE49-F238E27FC236}">
                <a16:creationId xmlns:a16="http://schemas.microsoft.com/office/drawing/2014/main" id="{8F3B83D5-F2AF-4A90-A60B-C1DB30FCC72B}"/>
              </a:ext>
            </a:extLst>
          </p:cNvPr>
          <p:cNvSpPr>
            <a:spLocks noGrp="1"/>
          </p:cNvSpPr>
          <p:nvPr>
            <p:ph type="title"/>
          </p:nvPr>
        </p:nvSpPr>
        <p:spPr/>
        <p:txBody>
          <a:bodyPr/>
          <a:lstStyle/>
          <a:p>
            <a:r>
              <a:rPr lang="en-US" dirty="0">
                <a:solidFill>
                  <a:schemeClr val="tx1">
                    <a:lumMod val="65000"/>
                    <a:lumOff val="35000"/>
                  </a:schemeClr>
                </a:solidFill>
              </a:rPr>
              <a:t>Journal – read full article</a:t>
            </a:r>
          </a:p>
        </p:txBody>
      </p:sp>
    </p:spTree>
    <p:extLst>
      <p:ext uri="{BB962C8B-B14F-4D97-AF65-F5344CB8AC3E}">
        <p14:creationId xmlns:p14="http://schemas.microsoft.com/office/powerpoint/2010/main" val="115720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0EA041-F790-4126-8BF1-85FCB9B7C800}"/>
              </a:ext>
            </a:extLst>
          </p:cNvPr>
          <p:cNvPicPr>
            <a:picLocks noGrp="1" noChangeAspect="1"/>
          </p:cNvPicPr>
          <p:nvPr>
            <p:ph idx="1"/>
          </p:nvPr>
        </p:nvPicPr>
        <p:blipFill>
          <a:blip r:embed="rId3"/>
          <a:stretch>
            <a:fillRect/>
          </a:stretch>
        </p:blipFill>
        <p:spPr>
          <a:xfrm>
            <a:off x="2173960" y="1804064"/>
            <a:ext cx="5201200" cy="4083027"/>
          </a:xfrm>
          <a:prstGeom prst="rect">
            <a:avLst/>
          </a:prstGeom>
        </p:spPr>
      </p:pic>
      <p:sp>
        <p:nvSpPr>
          <p:cNvPr id="2" name="Title 1">
            <a:extLst>
              <a:ext uri="{FF2B5EF4-FFF2-40B4-BE49-F238E27FC236}">
                <a16:creationId xmlns:a16="http://schemas.microsoft.com/office/drawing/2014/main" id="{B30EE215-CAE5-4D72-8D78-F369F493009B}"/>
              </a:ext>
            </a:extLst>
          </p:cNvPr>
          <p:cNvSpPr>
            <a:spLocks noGrp="1"/>
          </p:cNvSpPr>
          <p:nvPr>
            <p:ph type="title"/>
          </p:nvPr>
        </p:nvSpPr>
        <p:spPr/>
        <p:txBody>
          <a:bodyPr/>
          <a:lstStyle/>
          <a:p>
            <a:r>
              <a:rPr lang="en-US" dirty="0">
                <a:solidFill>
                  <a:schemeClr val="tx1">
                    <a:lumMod val="65000"/>
                    <a:lumOff val="35000"/>
                  </a:schemeClr>
                </a:solidFill>
              </a:rPr>
              <a:t>Journal – comment</a:t>
            </a:r>
          </a:p>
        </p:txBody>
      </p:sp>
    </p:spTree>
    <p:extLst>
      <p:ext uri="{BB962C8B-B14F-4D97-AF65-F5344CB8AC3E}">
        <p14:creationId xmlns:p14="http://schemas.microsoft.com/office/powerpoint/2010/main" val="220778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A60D25-7896-43D2-AE2D-BD89775493F9}"/>
              </a:ext>
            </a:extLst>
          </p:cNvPr>
          <p:cNvPicPr>
            <a:picLocks noChangeAspect="1"/>
          </p:cNvPicPr>
          <p:nvPr/>
        </p:nvPicPr>
        <p:blipFill>
          <a:blip r:embed="rId3"/>
          <a:stretch>
            <a:fillRect/>
          </a:stretch>
        </p:blipFill>
        <p:spPr>
          <a:xfrm>
            <a:off x="1116864" y="1237392"/>
            <a:ext cx="6910272" cy="5019569"/>
          </a:xfrm>
          <a:prstGeom prst="rect">
            <a:avLst/>
          </a:prstGeom>
        </p:spPr>
      </p:pic>
      <p:sp>
        <p:nvSpPr>
          <p:cNvPr id="2" name="Title 1">
            <a:extLst>
              <a:ext uri="{FF2B5EF4-FFF2-40B4-BE49-F238E27FC236}">
                <a16:creationId xmlns:a16="http://schemas.microsoft.com/office/drawing/2014/main" id="{7023CC9F-4DA6-4A2B-9145-A84609C1C463}"/>
              </a:ext>
            </a:extLst>
          </p:cNvPr>
          <p:cNvSpPr>
            <a:spLocks noGrp="1"/>
          </p:cNvSpPr>
          <p:nvPr>
            <p:ph type="title"/>
          </p:nvPr>
        </p:nvSpPr>
        <p:spPr/>
        <p:txBody>
          <a:bodyPr/>
          <a:lstStyle/>
          <a:p>
            <a:r>
              <a:rPr lang="en-US" dirty="0">
                <a:solidFill>
                  <a:schemeClr val="tx1">
                    <a:lumMod val="65000"/>
                    <a:lumOff val="35000"/>
                  </a:schemeClr>
                </a:solidFill>
              </a:rPr>
              <a:t>News</a:t>
            </a:r>
          </a:p>
        </p:txBody>
      </p:sp>
      <p:sp>
        <p:nvSpPr>
          <p:cNvPr id="4" name="Oval 3">
            <a:extLst>
              <a:ext uri="{FF2B5EF4-FFF2-40B4-BE49-F238E27FC236}">
                <a16:creationId xmlns:a16="http://schemas.microsoft.com/office/drawing/2014/main" id="{B9A60C95-550A-4EB2-B9B1-2B2B0035531F}"/>
              </a:ext>
            </a:extLst>
          </p:cNvPr>
          <p:cNvSpPr/>
          <p:nvPr/>
        </p:nvSpPr>
        <p:spPr>
          <a:xfrm>
            <a:off x="3797776" y="1952231"/>
            <a:ext cx="452486" cy="26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1938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5704585-0E29-47F3-8DB9-0539D2899D23}"/>
              </a:ext>
            </a:extLst>
          </p:cNvPr>
          <p:cNvPicPr>
            <a:picLocks noGrp="1" noChangeAspect="1"/>
          </p:cNvPicPr>
          <p:nvPr>
            <p:ph idx="1"/>
          </p:nvPr>
        </p:nvPicPr>
        <p:blipFill>
          <a:blip r:embed="rId3"/>
          <a:stretch>
            <a:fillRect/>
          </a:stretch>
        </p:blipFill>
        <p:spPr>
          <a:xfrm>
            <a:off x="597815" y="1257942"/>
            <a:ext cx="7948370" cy="4783262"/>
          </a:xfrm>
          <a:prstGeom prst="rect">
            <a:avLst/>
          </a:prstGeom>
        </p:spPr>
      </p:pic>
      <p:sp>
        <p:nvSpPr>
          <p:cNvPr id="2" name="Title 1">
            <a:extLst>
              <a:ext uri="{FF2B5EF4-FFF2-40B4-BE49-F238E27FC236}">
                <a16:creationId xmlns:a16="http://schemas.microsoft.com/office/drawing/2014/main" id="{F0EACF86-3924-4B80-8FEF-E42B3753616B}"/>
              </a:ext>
            </a:extLst>
          </p:cNvPr>
          <p:cNvSpPr>
            <a:spLocks noGrp="1"/>
          </p:cNvSpPr>
          <p:nvPr>
            <p:ph type="title"/>
          </p:nvPr>
        </p:nvSpPr>
        <p:spPr/>
        <p:txBody>
          <a:bodyPr/>
          <a:lstStyle/>
          <a:p>
            <a:r>
              <a:rPr lang="en-US" dirty="0">
                <a:solidFill>
                  <a:schemeClr val="tx1">
                    <a:lumMod val="65000"/>
                    <a:lumOff val="35000"/>
                  </a:schemeClr>
                </a:solidFill>
              </a:rPr>
              <a:t>Forum</a:t>
            </a:r>
          </a:p>
        </p:txBody>
      </p:sp>
      <p:sp>
        <p:nvSpPr>
          <p:cNvPr id="4" name="Oval 3">
            <a:extLst>
              <a:ext uri="{FF2B5EF4-FFF2-40B4-BE49-F238E27FC236}">
                <a16:creationId xmlns:a16="http://schemas.microsoft.com/office/drawing/2014/main" id="{A875393C-061F-4E52-9042-82CF5F414DBF}"/>
              </a:ext>
            </a:extLst>
          </p:cNvPr>
          <p:cNvSpPr/>
          <p:nvPr/>
        </p:nvSpPr>
        <p:spPr>
          <a:xfrm>
            <a:off x="4195341" y="2111257"/>
            <a:ext cx="452486" cy="26713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68426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Custom 6">
      <a:dk1>
        <a:sysClr val="windowText" lastClr="000000"/>
      </a:dk1>
      <a:lt1>
        <a:sysClr val="window" lastClr="FFFFFF"/>
      </a:lt1>
      <a:dk2>
        <a:srgbClr val="242852"/>
      </a:dk2>
      <a:lt2>
        <a:srgbClr val="ACCBF9"/>
      </a:lt2>
      <a:accent1>
        <a:srgbClr val="FFFFFF"/>
      </a:accent1>
      <a:accent2>
        <a:srgbClr val="E9F3F0"/>
      </a:accent2>
      <a:accent3>
        <a:srgbClr val="005D84"/>
      </a:accent3>
      <a:accent4>
        <a:srgbClr val="006284"/>
      </a:accent4>
      <a:accent5>
        <a:srgbClr val="434343"/>
      </a:accent5>
      <a:accent6>
        <a:srgbClr val="414245"/>
      </a:accent6>
      <a:hlink>
        <a:srgbClr val="85B3E5"/>
      </a:hlink>
      <a:folHlink>
        <a:srgbClr val="375FE4"/>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 UHC V2</Template>
  <TotalTime>6673</TotalTime>
  <Words>942</Words>
  <Application>Microsoft Office PowerPoint</Application>
  <PresentationFormat>On-screen Show (4:3)</PresentationFormat>
  <Paragraphs>108</Paragraphs>
  <Slides>23</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Candara</vt:lpstr>
      <vt:lpstr>Symbol</vt:lpstr>
      <vt:lpstr>Waveform</vt:lpstr>
      <vt:lpstr>MENA-HPF HTA Online Platform</vt:lpstr>
      <vt:lpstr>Structure</vt:lpstr>
      <vt:lpstr>PowerPoint Presentation</vt:lpstr>
      <vt:lpstr>About</vt:lpstr>
      <vt:lpstr>Journal</vt:lpstr>
      <vt:lpstr>Journal – read full article</vt:lpstr>
      <vt:lpstr>Journal – comment</vt:lpstr>
      <vt:lpstr>News</vt:lpstr>
      <vt:lpstr>Forum</vt:lpstr>
      <vt:lpstr>Forum cont.</vt:lpstr>
      <vt:lpstr>Useful links</vt:lpstr>
      <vt:lpstr>Contact us</vt:lpstr>
      <vt:lpstr>Manage account</vt:lpstr>
      <vt:lpstr>How to access the platform</vt:lpstr>
      <vt:lpstr>Registration</vt:lpstr>
      <vt:lpstr>How to register for an account</vt:lpstr>
      <vt:lpstr>PowerPoint Presentation</vt:lpstr>
      <vt:lpstr>PowerPoint Presentation</vt:lpstr>
      <vt:lpstr>Log in page</vt:lpstr>
      <vt:lpstr>Mobile application</vt:lpstr>
      <vt:lpstr>Mobile application</vt:lpstr>
      <vt:lpstr>Download Mobile app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HTA Online Platform</dc:title>
  <dc:creator>Ahmad Fasseeh</dc:creator>
  <cp:lastModifiedBy>Ahmad Fasseeh</cp:lastModifiedBy>
  <cp:revision>70</cp:revision>
  <dcterms:created xsi:type="dcterms:W3CDTF">2018-09-01T17:21:17Z</dcterms:created>
  <dcterms:modified xsi:type="dcterms:W3CDTF">2018-09-18T00:33:08Z</dcterms:modified>
</cp:coreProperties>
</file>