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90" r:id="rId3"/>
    <p:sldMasterId id="2147483704" r:id="rId4"/>
  </p:sldMasterIdLst>
  <p:notesMasterIdLst>
    <p:notesMasterId r:id="rId30"/>
  </p:notesMasterIdLst>
  <p:sldIdLst>
    <p:sldId id="279" r:id="rId5"/>
    <p:sldId id="281" r:id="rId6"/>
    <p:sldId id="379" r:id="rId7"/>
    <p:sldId id="380" r:id="rId8"/>
    <p:sldId id="381" r:id="rId9"/>
    <p:sldId id="324" r:id="rId10"/>
    <p:sldId id="393" r:id="rId11"/>
    <p:sldId id="395" r:id="rId12"/>
    <p:sldId id="398" r:id="rId13"/>
    <p:sldId id="399" r:id="rId14"/>
    <p:sldId id="394" r:id="rId15"/>
    <p:sldId id="382" r:id="rId16"/>
    <p:sldId id="385" r:id="rId17"/>
    <p:sldId id="386" r:id="rId18"/>
    <p:sldId id="388" r:id="rId19"/>
    <p:sldId id="390" r:id="rId20"/>
    <p:sldId id="391" r:id="rId21"/>
    <p:sldId id="400" r:id="rId22"/>
    <p:sldId id="401" r:id="rId23"/>
    <p:sldId id="365" r:id="rId24"/>
    <p:sldId id="367" r:id="rId25"/>
    <p:sldId id="361" r:id="rId26"/>
    <p:sldId id="368" r:id="rId27"/>
    <p:sldId id="336" r:id="rId28"/>
    <p:sldId id="337"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C66"/>
    <a:srgbClr val="D6E78F"/>
    <a:srgbClr val="FF9999"/>
    <a:srgbClr val="4F81BD"/>
    <a:srgbClr val="666699"/>
    <a:srgbClr val="81C0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p:cViewPr varScale="1">
        <p:scale>
          <a:sx n="84" d="100"/>
          <a:sy n="84" d="100"/>
        </p:scale>
        <p:origin x="72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eabbb00aac985e12/Trabajo/Minsalud/Regulaci&#243;n%20de%20precios/Nuevos_estandar%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'[Nuevos_estandar v2.xlsx]RESULTADO'!$AE$13</c:f>
              <c:strCache>
                <c:ptCount val="1"/>
                <c:pt idx="0">
                  <c:v>Medicamentos</c:v>
                </c:pt>
              </c:strCache>
            </c:strRef>
          </c:tx>
          <c:spPr>
            <a:solidFill>
              <a:schemeClr val="tx2">
                <a:lumMod val="75000"/>
              </a:schemeClr>
            </a:solidFill>
            <a:ln>
              <a:noFill/>
            </a:ln>
            <a:effectLst/>
          </c:spPr>
          <c:invertIfNegative val="0"/>
          <c:dLbls>
            <c:dLbl>
              <c:idx val="0"/>
              <c:layout>
                <c:manualLayout>
                  <c:x val="0"/>
                  <c:y val="-1.99694550450278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A32-410F-8604-36D55C28FBA4}"/>
                </c:ext>
                <c:ext xmlns:c15="http://schemas.microsoft.com/office/drawing/2012/chart" uri="{CE6537A1-D6FC-4f65-9D91-7224C49458BB}">
                  <c15:layout/>
                </c:ext>
              </c:extLst>
            </c:dLbl>
            <c:dLbl>
              <c:idx val="1"/>
              <c:layout>
                <c:manualLayout>
                  <c:x val="-2.2689559932496699E-17"/>
                  <c:y val="-1.14111171685873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A32-410F-8604-36D55C28FBA4}"/>
                </c:ext>
                <c:ext xmlns:c15="http://schemas.microsoft.com/office/drawing/2012/chart" uri="{CE6537A1-D6FC-4f65-9D91-7224C49458BB}">
                  <c15:layout/>
                </c:ext>
              </c:extLst>
            </c:dLbl>
            <c:dLbl>
              <c:idx val="2"/>
              <c:layout>
                <c:manualLayout>
                  <c:x val="0"/>
                  <c:y val="-1.71166757528809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A32-410F-8604-36D55C28FBA4}"/>
                </c:ext>
                <c:ext xmlns:c15="http://schemas.microsoft.com/office/drawing/2012/chart" uri="{CE6537A1-D6FC-4f65-9D91-7224C49458BB}">
                  <c15:layout/>
                </c:ext>
              </c:extLst>
            </c:dLbl>
            <c:dLbl>
              <c:idx val="4"/>
              <c:layout>
                <c:manualLayout>
                  <c:x val="-1.2376266569579101E-3"/>
                  <c:y val="-2.28222343371747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A32-410F-8604-36D55C28FBA4}"/>
                </c:ext>
                <c:ext xmlns:c15="http://schemas.microsoft.com/office/drawing/2012/chart" uri="{CE6537A1-D6FC-4f65-9D91-7224C49458BB}">
                  <c15:layout/>
                </c:ext>
              </c:extLst>
            </c:dLbl>
            <c:dLbl>
              <c:idx val="5"/>
              <c:layout>
                <c:manualLayout>
                  <c:x val="-9.0758239729986906E-17"/>
                  <c:y val="-3.13805722136151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A32-410F-8604-36D55C28FBA4}"/>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'[Nuevos_estandar v2.xlsx]RESULTADO'!$AA$14:$AC$24</c:f>
              <c:multiLvlStrCache>
                <c:ptCount val="11"/>
                <c:lvl>
                  <c:pt idx="0">
                    <c:v>Resolución 5229</c:v>
                  </c:pt>
                  <c:pt idx="1">
                    <c:v>Resolución 1020</c:v>
                  </c:pt>
                  <c:pt idx="2">
                    <c:v>Resolución 3470</c:v>
                  </c:pt>
                  <c:pt idx="3">
                    <c:v>Resolución 4316</c:v>
                  </c:pt>
                  <c:pt idx="4">
                    <c:v>Resolución 2569</c:v>
                  </c:pt>
                  <c:pt idx="5">
                    <c:v>Circular 04</c:v>
                  </c:pt>
                  <c:pt idx="6">
                    <c:v>Circular 04</c:v>
                  </c:pt>
                  <c:pt idx="7">
                    <c:v>Circular 05</c:v>
                  </c:pt>
                  <c:pt idx="8">
                    <c:v>Circular 06</c:v>
                  </c:pt>
                  <c:pt idx="9">
                    <c:v>Circular 07</c:v>
                  </c:pt>
                  <c:pt idx="10">
                    <c:v>Circular 01</c:v>
                  </c:pt>
                </c:lvl>
                <c:lvl>
                  <c:pt idx="0">
                    <c:v>dic</c:v>
                  </c:pt>
                  <c:pt idx="1">
                    <c:v>mar</c:v>
                  </c:pt>
                  <c:pt idx="2">
                    <c:v>ago</c:v>
                  </c:pt>
                  <c:pt idx="3">
                    <c:v>sep</c:v>
                  </c:pt>
                  <c:pt idx="4">
                    <c:v>ago</c:v>
                  </c:pt>
                  <c:pt idx="5">
                    <c:v>nov</c:v>
                  </c:pt>
                  <c:pt idx="6">
                    <c:v>sep</c:v>
                  </c:pt>
                  <c:pt idx="7">
                    <c:v>sep</c:v>
                  </c:pt>
                  <c:pt idx="8">
                    <c:v>oct</c:v>
                  </c:pt>
                  <c:pt idx="9">
                    <c:v>ene</c:v>
                  </c:pt>
                  <c:pt idx="10">
                    <c:v>abr</c:v>
                  </c:pt>
                </c:lvl>
                <c:lvl>
                  <c:pt idx="0">
                    <c:v>2010</c:v>
                  </c:pt>
                  <c:pt idx="1">
                    <c:v>2011</c:v>
                  </c:pt>
                  <c:pt idx="2">
                    <c:v>2011</c:v>
                  </c:pt>
                  <c:pt idx="3">
                    <c:v>2011</c:v>
                  </c:pt>
                  <c:pt idx="4">
                    <c:v>2012</c:v>
                  </c:pt>
                  <c:pt idx="5">
                    <c:v>2012</c:v>
                  </c:pt>
                  <c:pt idx="6">
                    <c:v>2013</c:v>
                  </c:pt>
                  <c:pt idx="7">
                    <c:v>2013</c:v>
                  </c:pt>
                  <c:pt idx="8">
                    <c:v>2013</c:v>
                  </c:pt>
                  <c:pt idx="9">
                    <c:v>2014</c:v>
                  </c:pt>
                  <c:pt idx="10">
                    <c:v>2014</c:v>
                  </c:pt>
                </c:lvl>
              </c:multiLvlStrCache>
            </c:multiLvlStrRef>
          </c:cat>
          <c:val>
            <c:numRef>
              <c:f>'[Nuevos_estandar v2.xlsx]RESULTADO'!$AE$14:$AE$24</c:f>
              <c:numCache>
                <c:formatCode>_(* #,##0_);_(* \(#,##0\);_(* "-"_);_(@_)</c:formatCode>
                <c:ptCount val="11"/>
                <c:pt idx="0">
                  <c:v>273</c:v>
                </c:pt>
                <c:pt idx="1">
                  <c:v>95</c:v>
                </c:pt>
                <c:pt idx="2">
                  <c:v>45</c:v>
                </c:pt>
                <c:pt idx="3">
                  <c:v>1855</c:v>
                </c:pt>
                <c:pt idx="4">
                  <c:v>152</c:v>
                </c:pt>
                <c:pt idx="5">
                  <c:v>21440</c:v>
                </c:pt>
                <c:pt idx="6" formatCode="General">
                  <c:v>156</c:v>
                </c:pt>
                <c:pt idx="7" formatCode="General">
                  <c:v>56</c:v>
                </c:pt>
                <c:pt idx="8" formatCode="General">
                  <c:v>3</c:v>
                </c:pt>
                <c:pt idx="9" formatCode="General">
                  <c:v>358</c:v>
                </c:pt>
                <c:pt idx="10" formatCode="General">
                  <c:v>291</c:v>
                </c:pt>
              </c:numCache>
            </c:numRef>
          </c:val>
          <c:extLst xmlns:c16r2="http://schemas.microsoft.com/office/drawing/2015/06/chart">
            <c:ext xmlns:c16="http://schemas.microsoft.com/office/drawing/2014/chart" uri="{C3380CC4-5D6E-409C-BE32-E72D297353CC}">
              <c16:uniqueId val="{00000000-3825-47AE-B116-9281DD42A65E}"/>
            </c:ext>
          </c:extLst>
        </c:ser>
        <c:dLbls>
          <c:showLegendKey val="0"/>
          <c:showVal val="0"/>
          <c:showCatName val="0"/>
          <c:showSerName val="0"/>
          <c:showPercent val="0"/>
          <c:showBubbleSize val="0"/>
        </c:dLbls>
        <c:gapWidth val="150"/>
        <c:axId val="-694830336"/>
        <c:axId val="-694836320"/>
      </c:barChart>
      <c:lineChart>
        <c:grouping val="standard"/>
        <c:varyColors val="0"/>
        <c:ser>
          <c:idx val="0"/>
          <c:order val="0"/>
          <c:tx>
            <c:strRef>
              <c:f>'[Nuevos_estandar v2.xlsx]RESULTADO'!$AD$13</c:f>
              <c:strCache>
                <c:ptCount val="1"/>
                <c:pt idx="0">
                  <c:v>ATC5</c:v>
                </c:pt>
              </c:strCache>
            </c:strRef>
          </c:tx>
          <c:spPr>
            <a:ln w="28575" cap="rnd">
              <a:solidFill>
                <a:srgbClr val="FFC000"/>
              </a:solidFill>
              <a:round/>
            </a:ln>
            <a:effectLst/>
          </c:spPr>
          <c:marker>
            <c:symbol val="circle"/>
            <c:size val="5"/>
            <c:spPr>
              <a:solidFill>
                <a:schemeClr val="accent2"/>
              </a:solidFill>
              <a:ln>
                <a:solidFill>
                  <a:schemeClr val="tx2"/>
                </a:solidFill>
              </a:ln>
            </c:spPr>
          </c:marker>
          <c:cat>
            <c:multiLvlStrRef>
              <c:f>'[Nuevos_estandar v2.xlsx]RESULTADO'!$AA$14:$AC$24</c:f>
              <c:multiLvlStrCache>
                <c:ptCount val="11"/>
                <c:lvl>
                  <c:pt idx="0">
                    <c:v>Resolución 5229</c:v>
                  </c:pt>
                  <c:pt idx="1">
                    <c:v>Resolución 1020</c:v>
                  </c:pt>
                  <c:pt idx="2">
                    <c:v>Resolución 3470</c:v>
                  </c:pt>
                  <c:pt idx="3">
                    <c:v>Resolución 4316</c:v>
                  </c:pt>
                  <c:pt idx="4">
                    <c:v>Resolución 2569</c:v>
                  </c:pt>
                  <c:pt idx="5">
                    <c:v>Circular 04</c:v>
                  </c:pt>
                  <c:pt idx="6">
                    <c:v>Circular 04</c:v>
                  </c:pt>
                  <c:pt idx="7">
                    <c:v>Circular 05</c:v>
                  </c:pt>
                  <c:pt idx="8">
                    <c:v>Circular 06</c:v>
                  </c:pt>
                  <c:pt idx="9">
                    <c:v>Circular 07</c:v>
                  </c:pt>
                  <c:pt idx="10">
                    <c:v>Circular 01</c:v>
                  </c:pt>
                </c:lvl>
                <c:lvl>
                  <c:pt idx="0">
                    <c:v>dic</c:v>
                  </c:pt>
                  <c:pt idx="1">
                    <c:v>mar</c:v>
                  </c:pt>
                  <c:pt idx="2">
                    <c:v>ago</c:v>
                  </c:pt>
                  <c:pt idx="3">
                    <c:v>sep</c:v>
                  </c:pt>
                  <c:pt idx="4">
                    <c:v>ago</c:v>
                  </c:pt>
                  <c:pt idx="5">
                    <c:v>nov</c:v>
                  </c:pt>
                  <c:pt idx="6">
                    <c:v>sep</c:v>
                  </c:pt>
                  <c:pt idx="7">
                    <c:v>sep</c:v>
                  </c:pt>
                  <c:pt idx="8">
                    <c:v>oct</c:v>
                  </c:pt>
                  <c:pt idx="9">
                    <c:v>ene</c:v>
                  </c:pt>
                  <c:pt idx="10">
                    <c:v>abr</c:v>
                  </c:pt>
                </c:lvl>
                <c:lvl>
                  <c:pt idx="0">
                    <c:v>2010</c:v>
                  </c:pt>
                  <c:pt idx="1">
                    <c:v>2011</c:v>
                  </c:pt>
                  <c:pt idx="2">
                    <c:v>2011</c:v>
                  </c:pt>
                  <c:pt idx="3">
                    <c:v>2011</c:v>
                  </c:pt>
                  <c:pt idx="4">
                    <c:v>2012</c:v>
                  </c:pt>
                  <c:pt idx="5">
                    <c:v>2012</c:v>
                  </c:pt>
                  <c:pt idx="6">
                    <c:v>2013</c:v>
                  </c:pt>
                  <c:pt idx="7">
                    <c:v>2013</c:v>
                  </c:pt>
                  <c:pt idx="8">
                    <c:v>2013</c:v>
                  </c:pt>
                  <c:pt idx="9">
                    <c:v>2014</c:v>
                  </c:pt>
                  <c:pt idx="10">
                    <c:v>2014</c:v>
                  </c:pt>
                </c:lvl>
              </c:multiLvlStrCache>
            </c:multiLvlStrRef>
          </c:cat>
          <c:val>
            <c:numRef>
              <c:f>'[Nuevos_estandar v2.xlsx]RESULTADO'!$AD$14:$AD$24</c:f>
              <c:numCache>
                <c:formatCode>_(* #,##0_);_(* \(#,##0\);_(* "-"_);_(@_)</c:formatCode>
                <c:ptCount val="11"/>
                <c:pt idx="0">
                  <c:v>5</c:v>
                </c:pt>
                <c:pt idx="1">
                  <c:v>3</c:v>
                </c:pt>
                <c:pt idx="2">
                  <c:v>1</c:v>
                </c:pt>
                <c:pt idx="3">
                  <c:v>9</c:v>
                </c:pt>
                <c:pt idx="4">
                  <c:v>7</c:v>
                </c:pt>
                <c:pt idx="5">
                  <c:v>163</c:v>
                </c:pt>
                <c:pt idx="6" formatCode="General">
                  <c:v>29</c:v>
                </c:pt>
                <c:pt idx="7" formatCode="General">
                  <c:v>10</c:v>
                </c:pt>
                <c:pt idx="8" formatCode="General">
                  <c:v>1</c:v>
                </c:pt>
                <c:pt idx="9" formatCode="General">
                  <c:v>33</c:v>
                </c:pt>
                <c:pt idx="10" formatCode="General">
                  <c:v>13</c:v>
                </c:pt>
              </c:numCache>
            </c:numRef>
          </c:val>
          <c:smooth val="0"/>
          <c:extLst xmlns:c16r2="http://schemas.microsoft.com/office/drawing/2015/06/chart">
            <c:ext xmlns:c16="http://schemas.microsoft.com/office/drawing/2014/chart" uri="{C3380CC4-5D6E-409C-BE32-E72D297353CC}">
              <c16:uniqueId val="{00000001-3825-47AE-B116-9281DD42A65E}"/>
            </c:ext>
          </c:extLst>
        </c:ser>
        <c:dLbls>
          <c:showLegendKey val="0"/>
          <c:showVal val="0"/>
          <c:showCatName val="0"/>
          <c:showSerName val="0"/>
          <c:showPercent val="0"/>
          <c:showBubbleSize val="0"/>
        </c:dLbls>
        <c:marker val="1"/>
        <c:smooth val="0"/>
        <c:axId val="-694828160"/>
        <c:axId val="-694824352"/>
      </c:lineChart>
      <c:catAx>
        <c:axId val="-694828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dirty="0"/>
                  <a:t>Acto administrativo y</a:t>
                </a:r>
                <a:r>
                  <a:rPr lang="es-CO" baseline="0" dirty="0"/>
                  <a:t> fecha de publicación</a:t>
                </a:r>
                <a:endParaRPr lang="es-CO" dirty="0"/>
              </a:p>
            </c:rich>
          </c:tx>
          <c:layout>
            <c:manualLayout>
              <c:xMode val="edge"/>
              <c:yMode val="edge"/>
              <c:x val="0.40782955756503703"/>
              <c:y val="0.8748478985686459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s-CO"/>
          </a:p>
        </c:txPr>
        <c:crossAx val="-694824352"/>
        <c:crosses val="autoZero"/>
        <c:auto val="1"/>
        <c:lblAlgn val="ctr"/>
        <c:lblOffset val="1"/>
        <c:tickLblSkip val="100"/>
        <c:noMultiLvlLbl val="0"/>
      </c:catAx>
      <c:valAx>
        <c:axId val="-694824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2"/>
                    </a:solidFill>
                    <a:latin typeface="+mn-lt"/>
                    <a:ea typeface="+mn-ea"/>
                    <a:cs typeface="+mn-cs"/>
                  </a:defRPr>
                </a:pPr>
                <a:r>
                  <a:rPr lang="es-CO" sz="1400" b="1" dirty="0">
                    <a:solidFill>
                      <a:schemeClr val="tx2"/>
                    </a:solidFill>
                  </a:rPr>
                  <a:t>ATC</a:t>
                </a:r>
              </a:p>
            </c:rich>
          </c:tx>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s-CO"/>
          </a:p>
        </c:txPr>
        <c:crossAx val="-694828160"/>
        <c:crossesAt val="1"/>
        <c:crossBetween val="between"/>
      </c:valAx>
      <c:valAx>
        <c:axId val="-694836320"/>
        <c:scaling>
          <c:orientation val="minMax"/>
        </c:scaling>
        <c:delete val="0"/>
        <c:axPos val="r"/>
        <c:title>
          <c:tx>
            <c:rich>
              <a:bodyPr rot="-5400000" spcFirstLastPara="1" vertOverflow="ellipsis" vert="horz" wrap="square" anchor="ctr" anchorCtr="1"/>
              <a:lstStyle/>
              <a:p>
                <a:pPr>
                  <a:defRPr sz="1600" b="1" i="0" u="none" strike="noStrike" kern="1200" baseline="0">
                    <a:solidFill>
                      <a:srgbClr val="089CA3"/>
                    </a:solidFill>
                    <a:latin typeface="+mn-lt"/>
                    <a:ea typeface="+mn-ea"/>
                    <a:cs typeface="+mn-cs"/>
                  </a:defRPr>
                </a:pPr>
                <a:r>
                  <a:rPr lang="es-CO" sz="1600" b="1" dirty="0">
                    <a:solidFill>
                      <a:srgbClr val="089CA3"/>
                    </a:solidFill>
                  </a:rPr>
                  <a:t>Medicamentos</a:t>
                </a:r>
              </a:p>
            </c:rich>
          </c:tx>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rgbClr val="089CA3"/>
                </a:solidFill>
                <a:latin typeface="+mn-lt"/>
                <a:ea typeface="+mn-ea"/>
                <a:cs typeface="+mn-cs"/>
              </a:defRPr>
            </a:pPr>
            <a:endParaRPr lang="es-CO"/>
          </a:p>
        </c:txPr>
        <c:crossAx val="-694830336"/>
        <c:crosses val="max"/>
        <c:crossBetween val="between"/>
      </c:valAx>
      <c:catAx>
        <c:axId val="-694830336"/>
        <c:scaling>
          <c:orientation val="minMax"/>
        </c:scaling>
        <c:delete val="1"/>
        <c:axPos val="b"/>
        <c:numFmt formatCode="General" sourceLinked="1"/>
        <c:majorTickMark val="none"/>
        <c:minorTickMark val="none"/>
        <c:tickLblPos val="nextTo"/>
        <c:crossAx val="-694836320"/>
        <c:crosses val="autoZero"/>
        <c:auto val="1"/>
        <c:lblAlgn val="ctr"/>
        <c:lblOffset val="100"/>
        <c:noMultiLvlLbl val="0"/>
      </c:catAx>
      <c:spPr>
        <a:noFill/>
        <a:ln>
          <a:noFill/>
        </a:ln>
        <a:effectLst/>
      </c:spPr>
    </c:plotArea>
    <c:legend>
      <c:legendPos val="b"/>
      <c:layout>
        <c:manualLayout>
          <c:xMode val="edge"/>
          <c:yMode val="edge"/>
          <c:x val="0.65304189142096702"/>
          <c:y val="0.89047862906247599"/>
          <c:w val="0.20774103056649601"/>
          <c:h val="5.383261912768300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4D9DF-E2CF-4F35-AC9A-DAC5F62FEE04}"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s-CO"/>
        </a:p>
      </dgm:t>
    </dgm:pt>
    <dgm:pt modelId="{DDF24B0F-4BA8-4F44-A36E-53E7AA5E072D}">
      <dgm:prSet phldrT="[Texto]"/>
      <dgm:spPr/>
      <dgm:t>
        <a:bodyPr/>
        <a:lstStyle/>
        <a:p>
          <a:r>
            <a:rPr lang="en-US" b="1" noProof="0" dirty="0"/>
            <a:t>Price regulation</a:t>
          </a:r>
        </a:p>
      </dgm:t>
    </dgm:pt>
    <dgm:pt modelId="{1C0BE4B7-38A2-40E8-8B4C-33ACD6E7763E}" type="parTrans" cxnId="{62F960F1-85E3-4321-A772-BE80754FBFCB}">
      <dgm:prSet/>
      <dgm:spPr/>
      <dgm:t>
        <a:bodyPr/>
        <a:lstStyle/>
        <a:p>
          <a:endParaRPr lang="es-CO"/>
        </a:p>
      </dgm:t>
    </dgm:pt>
    <dgm:pt modelId="{4BBEC804-9DE9-4E65-86D5-EC0406D2C320}" type="sibTrans" cxnId="{62F960F1-85E3-4321-A772-BE80754FBFCB}">
      <dgm:prSet/>
      <dgm:spPr/>
      <dgm:t>
        <a:bodyPr/>
        <a:lstStyle/>
        <a:p>
          <a:endParaRPr lang="es-CO"/>
        </a:p>
      </dgm:t>
    </dgm:pt>
    <dgm:pt modelId="{137B6B8E-473A-40B4-97F8-9F0077ABACCC}">
      <dgm:prSet phldrT="[Texto]"/>
      <dgm:spPr/>
      <dgm:t>
        <a:bodyPr/>
        <a:lstStyle/>
        <a:p>
          <a:pPr algn="l"/>
          <a:r>
            <a:rPr lang="en-US" noProof="0" dirty="0">
              <a:solidFill>
                <a:schemeClr val="tx1"/>
              </a:solidFill>
            </a:rPr>
            <a:t>International reference pricing</a:t>
          </a:r>
        </a:p>
      </dgm:t>
    </dgm:pt>
    <dgm:pt modelId="{C1165259-EA76-4A0D-A21C-806D68A2E539}" type="parTrans" cxnId="{7165F85B-1ACB-4463-A113-4DC788C03049}">
      <dgm:prSet/>
      <dgm:spPr/>
      <dgm:t>
        <a:bodyPr/>
        <a:lstStyle/>
        <a:p>
          <a:endParaRPr lang="es-CO"/>
        </a:p>
      </dgm:t>
    </dgm:pt>
    <dgm:pt modelId="{B15FB6BB-60EB-43B2-AB40-17A85F008EF5}" type="sibTrans" cxnId="{7165F85B-1ACB-4463-A113-4DC788C03049}">
      <dgm:prSet/>
      <dgm:spPr/>
      <dgm:t>
        <a:bodyPr/>
        <a:lstStyle/>
        <a:p>
          <a:endParaRPr lang="es-CO"/>
        </a:p>
      </dgm:t>
    </dgm:pt>
    <dgm:pt modelId="{68F652B1-1E64-42E9-84F4-EB59DD74F92B}">
      <dgm:prSet phldrT="[Texto]"/>
      <dgm:spPr/>
      <dgm:t>
        <a:bodyPr/>
        <a:lstStyle/>
        <a:p>
          <a:pPr algn="l"/>
          <a:r>
            <a:rPr lang="en-US" noProof="0" dirty="0">
              <a:solidFill>
                <a:schemeClr val="tx1"/>
              </a:solidFill>
            </a:rPr>
            <a:t>Internal reference pricing</a:t>
          </a:r>
        </a:p>
      </dgm:t>
    </dgm:pt>
    <dgm:pt modelId="{A1A2B96B-36E0-44FD-BA1C-3F4824DCB981}" type="parTrans" cxnId="{73DFC469-F816-4DBC-A4D3-F7792F2E688B}">
      <dgm:prSet/>
      <dgm:spPr/>
      <dgm:t>
        <a:bodyPr/>
        <a:lstStyle/>
        <a:p>
          <a:endParaRPr lang="es-CO"/>
        </a:p>
      </dgm:t>
    </dgm:pt>
    <dgm:pt modelId="{3550F7B5-8F6C-469A-9F5D-383D19392F74}" type="sibTrans" cxnId="{73DFC469-F816-4DBC-A4D3-F7792F2E688B}">
      <dgm:prSet/>
      <dgm:spPr/>
      <dgm:t>
        <a:bodyPr/>
        <a:lstStyle/>
        <a:p>
          <a:endParaRPr lang="es-CO"/>
        </a:p>
      </dgm:t>
    </dgm:pt>
    <dgm:pt modelId="{8A313A2F-FA8A-48A7-AF27-5739D4A4532F}">
      <dgm:prSet phldrT="[Texto]"/>
      <dgm:spPr/>
      <dgm:t>
        <a:bodyPr/>
        <a:lstStyle/>
        <a:p>
          <a:pPr algn="l"/>
          <a:r>
            <a:rPr lang="en-US" noProof="0" dirty="0">
              <a:solidFill>
                <a:srgbClr val="FF0000"/>
              </a:solidFill>
            </a:rPr>
            <a:t>Value based pricing. </a:t>
          </a:r>
        </a:p>
      </dgm:t>
    </dgm:pt>
    <dgm:pt modelId="{74512892-0701-47A4-A265-25E7437B2625}" type="parTrans" cxnId="{829FC20A-3CB8-415F-B94C-8DD992F3A85D}">
      <dgm:prSet/>
      <dgm:spPr/>
      <dgm:t>
        <a:bodyPr/>
        <a:lstStyle/>
        <a:p>
          <a:endParaRPr lang="es-CO"/>
        </a:p>
      </dgm:t>
    </dgm:pt>
    <dgm:pt modelId="{1E1AC139-A41B-421C-905D-A66F99196250}" type="sibTrans" cxnId="{829FC20A-3CB8-415F-B94C-8DD992F3A85D}">
      <dgm:prSet/>
      <dgm:spPr/>
      <dgm:t>
        <a:bodyPr/>
        <a:lstStyle/>
        <a:p>
          <a:endParaRPr lang="es-CO"/>
        </a:p>
      </dgm:t>
    </dgm:pt>
    <dgm:pt modelId="{0D2DFCA4-8C8B-4E33-B3A4-11E72BD78F7E}" type="pres">
      <dgm:prSet presAssocID="{AC14D9DF-E2CF-4F35-AC9A-DAC5F62FEE04}" presName="Name0" presStyleCnt="0">
        <dgm:presLayoutVars>
          <dgm:dir/>
          <dgm:animLvl val="lvl"/>
          <dgm:resizeHandles val="exact"/>
        </dgm:presLayoutVars>
      </dgm:prSet>
      <dgm:spPr/>
      <dgm:t>
        <a:bodyPr/>
        <a:lstStyle/>
        <a:p>
          <a:endParaRPr lang="en-US"/>
        </a:p>
      </dgm:t>
    </dgm:pt>
    <dgm:pt modelId="{85256276-1B30-4C5C-AD52-7A661AC7D12C}" type="pres">
      <dgm:prSet presAssocID="{DDF24B0F-4BA8-4F44-A36E-53E7AA5E072D}" presName="composite" presStyleCnt="0"/>
      <dgm:spPr/>
    </dgm:pt>
    <dgm:pt modelId="{BDFFD94D-3F9D-474F-BF87-61ABB228C9AE}" type="pres">
      <dgm:prSet presAssocID="{DDF24B0F-4BA8-4F44-A36E-53E7AA5E072D}" presName="parTx" presStyleLbl="alignNode1" presStyleIdx="0" presStyleCnt="1">
        <dgm:presLayoutVars>
          <dgm:chMax val="0"/>
          <dgm:chPref val="0"/>
          <dgm:bulletEnabled val="1"/>
        </dgm:presLayoutVars>
      </dgm:prSet>
      <dgm:spPr/>
      <dgm:t>
        <a:bodyPr/>
        <a:lstStyle/>
        <a:p>
          <a:endParaRPr lang="en-US"/>
        </a:p>
      </dgm:t>
    </dgm:pt>
    <dgm:pt modelId="{B5DDD147-3E94-4E4C-B414-1AD63AA5F7FF}" type="pres">
      <dgm:prSet presAssocID="{DDF24B0F-4BA8-4F44-A36E-53E7AA5E072D}" presName="desTx" presStyleLbl="alignAccFollowNode1" presStyleIdx="0" presStyleCnt="1">
        <dgm:presLayoutVars>
          <dgm:bulletEnabled val="1"/>
        </dgm:presLayoutVars>
      </dgm:prSet>
      <dgm:spPr/>
      <dgm:t>
        <a:bodyPr/>
        <a:lstStyle/>
        <a:p>
          <a:endParaRPr lang="en-US"/>
        </a:p>
      </dgm:t>
    </dgm:pt>
  </dgm:ptLst>
  <dgm:cxnLst>
    <dgm:cxn modelId="{62F960F1-85E3-4321-A772-BE80754FBFCB}" srcId="{AC14D9DF-E2CF-4F35-AC9A-DAC5F62FEE04}" destId="{DDF24B0F-4BA8-4F44-A36E-53E7AA5E072D}" srcOrd="0" destOrd="0" parTransId="{1C0BE4B7-38A2-40E8-8B4C-33ACD6E7763E}" sibTransId="{4BBEC804-9DE9-4E65-86D5-EC0406D2C320}"/>
    <dgm:cxn modelId="{52BF8BAD-8D1A-4627-A504-FB87871AC047}" type="presOf" srcId="{137B6B8E-473A-40B4-97F8-9F0077ABACCC}" destId="{B5DDD147-3E94-4E4C-B414-1AD63AA5F7FF}" srcOrd="0" destOrd="0" presId="urn:microsoft.com/office/officeart/2005/8/layout/hList1"/>
    <dgm:cxn modelId="{EDB6E4EF-DA1E-45A4-AB30-B0CFC4293412}" type="presOf" srcId="{AC14D9DF-E2CF-4F35-AC9A-DAC5F62FEE04}" destId="{0D2DFCA4-8C8B-4E33-B3A4-11E72BD78F7E}" srcOrd="0" destOrd="0" presId="urn:microsoft.com/office/officeart/2005/8/layout/hList1"/>
    <dgm:cxn modelId="{A843CCE5-A6DB-4D5F-8048-1AE6C9FE0684}" type="presOf" srcId="{8A313A2F-FA8A-48A7-AF27-5739D4A4532F}" destId="{B5DDD147-3E94-4E4C-B414-1AD63AA5F7FF}" srcOrd="0" destOrd="2" presId="urn:microsoft.com/office/officeart/2005/8/layout/hList1"/>
    <dgm:cxn modelId="{73DFC469-F816-4DBC-A4D3-F7792F2E688B}" srcId="{DDF24B0F-4BA8-4F44-A36E-53E7AA5E072D}" destId="{68F652B1-1E64-42E9-84F4-EB59DD74F92B}" srcOrd="1" destOrd="0" parTransId="{A1A2B96B-36E0-44FD-BA1C-3F4824DCB981}" sibTransId="{3550F7B5-8F6C-469A-9F5D-383D19392F74}"/>
    <dgm:cxn modelId="{7165F85B-1ACB-4463-A113-4DC788C03049}" srcId="{DDF24B0F-4BA8-4F44-A36E-53E7AA5E072D}" destId="{137B6B8E-473A-40B4-97F8-9F0077ABACCC}" srcOrd="0" destOrd="0" parTransId="{C1165259-EA76-4A0D-A21C-806D68A2E539}" sibTransId="{B15FB6BB-60EB-43B2-AB40-17A85F008EF5}"/>
    <dgm:cxn modelId="{D54A03F4-ABD4-4F4F-999B-C45B550A3179}" type="presOf" srcId="{68F652B1-1E64-42E9-84F4-EB59DD74F92B}" destId="{B5DDD147-3E94-4E4C-B414-1AD63AA5F7FF}" srcOrd="0" destOrd="1" presId="urn:microsoft.com/office/officeart/2005/8/layout/hList1"/>
    <dgm:cxn modelId="{829FC20A-3CB8-415F-B94C-8DD992F3A85D}" srcId="{DDF24B0F-4BA8-4F44-A36E-53E7AA5E072D}" destId="{8A313A2F-FA8A-48A7-AF27-5739D4A4532F}" srcOrd="2" destOrd="0" parTransId="{74512892-0701-47A4-A265-25E7437B2625}" sibTransId="{1E1AC139-A41B-421C-905D-A66F99196250}"/>
    <dgm:cxn modelId="{D3C5718E-A371-4F7D-8092-9043AE99B203}" type="presOf" srcId="{DDF24B0F-4BA8-4F44-A36E-53E7AA5E072D}" destId="{BDFFD94D-3F9D-474F-BF87-61ABB228C9AE}" srcOrd="0" destOrd="0" presId="urn:microsoft.com/office/officeart/2005/8/layout/hList1"/>
    <dgm:cxn modelId="{BE5A646B-EB8E-46F5-9EA6-9A9166E40570}" type="presParOf" srcId="{0D2DFCA4-8C8B-4E33-B3A4-11E72BD78F7E}" destId="{85256276-1B30-4C5C-AD52-7A661AC7D12C}" srcOrd="0" destOrd="0" presId="urn:microsoft.com/office/officeart/2005/8/layout/hList1"/>
    <dgm:cxn modelId="{04212F62-25B2-41BC-BC7A-85094199C30E}" type="presParOf" srcId="{85256276-1B30-4C5C-AD52-7A661AC7D12C}" destId="{BDFFD94D-3F9D-474F-BF87-61ABB228C9AE}" srcOrd="0" destOrd="0" presId="urn:microsoft.com/office/officeart/2005/8/layout/hList1"/>
    <dgm:cxn modelId="{47368C62-0A34-4BB1-8FBD-4449CCAF8064}" type="presParOf" srcId="{85256276-1B30-4C5C-AD52-7A661AC7D12C}" destId="{B5DDD147-3E94-4E4C-B414-1AD63AA5F7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4D9DF-E2CF-4F35-AC9A-DAC5F62FEE04}"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s-CO"/>
        </a:p>
      </dgm:t>
    </dgm:pt>
    <dgm:pt modelId="{DDF24B0F-4BA8-4F44-A36E-53E7AA5E072D}">
      <dgm:prSet phldrT="[Texto]"/>
      <dgm:spPr/>
      <dgm:t>
        <a:bodyPr/>
        <a:lstStyle/>
        <a:p>
          <a:r>
            <a:rPr lang="en-US" b="1" noProof="0" dirty="0"/>
            <a:t>Reimbursement</a:t>
          </a:r>
        </a:p>
      </dgm:t>
    </dgm:pt>
    <dgm:pt modelId="{1C0BE4B7-38A2-40E8-8B4C-33ACD6E7763E}" type="parTrans" cxnId="{62F960F1-85E3-4321-A772-BE80754FBFCB}">
      <dgm:prSet/>
      <dgm:spPr/>
      <dgm:t>
        <a:bodyPr/>
        <a:lstStyle/>
        <a:p>
          <a:endParaRPr lang="es-CO"/>
        </a:p>
      </dgm:t>
    </dgm:pt>
    <dgm:pt modelId="{4BBEC804-9DE9-4E65-86D5-EC0406D2C320}" type="sibTrans" cxnId="{62F960F1-85E3-4321-A772-BE80754FBFCB}">
      <dgm:prSet/>
      <dgm:spPr/>
      <dgm:t>
        <a:bodyPr/>
        <a:lstStyle/>
        <a:p>
          <a:endParaRPr lang="es-CO"/>
        </a:p>
      </dgm:t>
    </dgm:pt>
    <dgm:pt modelId="{137B6B8E-473A-40B4-97F8-9F0077ABACCC}">
      <dgm:prSet phldrT="[Texto]"/>
      <dgm:spPr/>
      <dgm:t>
        <a:bodyPr/>
        <a:lstStyle/>
        <a:p>
          <a:pPr algn="l"/>
          <a:r>
            <a:rPr lang="en-US" noProof="0" dirty="0">
              <a:solidFill>
                <a:srgbClr val="FF0000"/>
              </a:solidFill>
            </a:rPr>
            <a:t>Benefits packages</a:t>
          </a:r>
        </a:p>
      </dgm:t>
    </dgm:pt>
    <dgm:pt modelId="{C1165259-EA76-4A0D-A21C-806D68A2E539}" type="parTrans" cxnId="{7165F85B-1ACB-4463-A113-4DC788C03049}">
      <dgm:prSet/>
      <dgm:spPr/>
      <dgm:t>
        <a:bodyPr/>
        <a:lstStyle/>
        <a:p>
          <a:endParaRPr lang="es-CO"/>
        </a:p>
      </dgm:t>
    </dgm:pt>
    <dgm:pt modelId="{B15FB6BB-60EB-43B2-AB40-17A85F008EF5}" type="sibTrans" cxnId="{7165F85B-1ACB-4463-A113-4DC788C03049}">
      <dgm:prSet/>
      <dgm:spPr/>
      <dgm:t>
        <a:bodyPr/>
        <a:lstStyle/>
        <a:p>
          <a:endParaRPr lang="es-CO"/>
        </a:p>
      </dgm:t>
    </dgm:pt>
    <dgm:pt modelId="{68F652B1-1E64-42E9-84F4-EB59DD74F92B}">
      <dgm:prSet phldrT="[Texto]"/>
      <dgm:spPr/>
      <dgm:t>
        <a:bodyPr/>
        <a:lstStyle/>
        <a:p>
          <a:pPr algn="l"/>
          <a:r>
            <a:rPr lang="en-US" noProof="0" dirty="0">
              <a:solidFill>
                <a:srgbClr val="FF0000"/>
              </a:solidFill>
            </a:rPr>
            <a:t>Centralized negotiation/ procurement</a:t>
          </a:r>
        </a:p>
      </dgm:t>
    </dgm:pt>
    <dgm:pt modelId="{A1A2B96B-36E0-44FD-BA1C-3F4824DCB981}" type="parTrans" cxnId="{73DFC469-F816-4DBC-A4D3-F7792F2E688B}">
      <dgm:prSet/>
      <dgm:spPr/>
      <dgm:t>
        <a:bodyPr/>
        <a:lstStyle/>
        <a:p>
          <a:endParaRPr lang="es-CO"/>
        </a:p>
      </dgm:t>
    </dgm:pt>
    <dgm:pt modelId="{3550F7B5-8F6C-469A-9F5D-383D19392F74}" type="sibTrans" cxnId="{73DFC469-F816-4DBC-A4D3-F7792F2E688B}">
      <dgm:prSet/>
      <dgm:spPr/>
      <dgm:t>
        <a:bodyPr/>
        <a:lstStyle/>
        <a:p>
          <a:endParaRPr lang="es-CO"/>
        </a:p>
      </dgm:t>
    </dgm:pt>
    <dgm:pt modelId="{69A35692-7B66-48D2-BEA5-B98F80585B10}">
      <dgm:prSet phldrT="[Texto]"/>
      <dgm:spPr/>
      <dgm:t>
        <a:bodyPr/>
        <a:lstStyle/>
        <a:p>
          <a:pPr algn="l"/>
          <a:r>
            <a:rPr lang="en-US" noProof="0" dirty="0">
              <a:solidFill>
                <a:srgbClr val="FF0000"/>
              </a:solidFill>
            </a:rPr>
            <a:t>Managed entry agreements</a:t>
          </a:r>
        </a:p>
      </dgm:t>
    </dgm:pt>
    <dgm:pt modelId="{191C9B36-4CCA-4DAB-A557-3F00870927D0}" type="parTrans" cxnId="{1603D026-8F4B-4639-85E6-DFE281B538C6}">
      <dgm:prSet/>
      <dgm:spPr/>
      <dgm:t>
        <a:bodyPr/>
        <a:lstStyle/>
        <a:p>
          <a:endParaRPr lang="es-CO"/>
        </a:p>
      </dgm:t>
    </dgm:pt>
    <dgm:pt modelId="{293D8E19-7524-428A-BC02-6018422AF04A}" type="sibTrans" cxnId="{1603D026-8F4B-4639-85E6-DFE281B538C6}">
      <dgm:prSet/>
      <dgm:spPr/>
      <dgm:t>
        <a:bodyPr/>
        <a:lstStyle/>
        <a:p>
          <a:endParaRPr lang="es-CO"/>
        </a:p>
      </dgm:t>
    </dgm:pt>
    <dgm:pt modelId="{0D2DFCA4-8C8B-4E33-B3A4-11E72BD78F7E}" type="pres">
      <dgm:prSet presAssocID="{AC14D9DF-E2CF-4F35-AC9A-DAC5F62FEE04}" presName="Name0" presStyleCnt="0">
        <dgm:presLayoutVars>
          <dgm:dir/>
          <dgm:animLvl val="lvl"/>
          <dgm:resizeHandles val="exact"/>
        </dgm:presLayoutVars>
      </dgm:prSet>
      <dgm:spPr/>
      <dgm:t>
        <a:bodyPr/>
        <a:lstStyle/>
        <a:p>
          <a:endParaRPr lang="en-US"/>
        </a:p>
      </dgm:t>
    </dgm:pt>
    <dgm:pt modelId="{85256276-1B30-4C5C-AD52-7A661AC7D12C}" type="pres">
      <dgm:prSet presAssocID="{DDF24B0F-4BA8-4F44-A36E-53E7AA5E072D}" presName="composite" presStyleCnt="0"/>
      <dgm:spPr/>
    </dgm:pt>
    <dgm:pt modelId="{BDFFD94D-3F9D-474F-BF87-61ABB228C9AE}" type="pres">
      <dgm:prSet presAssocID="{DDF24B0F-4BA8-4F44-A36E-53E7AA5E072D}" presName="parTx" presStyleLbl="alignNode1" presStyleIdx="0" presStyleCnt="1" custLinFactNeighborY="-417">
        <dgm:presLayoutVars>
          <dgm:chMax val="0"/>
          <dgm:chPref val="0"/>
          <dgm:bulletEnabled val="1"/>
        </dgm:presLayoutVars>
      </dgm:prSet>
      <dgm:spPr/>
      <dgm:t>
        <a:bodyPr/>
        <a:lstStyle/>
        <a:p>
          <a:endParaRPr lang="en-US"/>
        </a:p>
      </dgm:t>
    </dgm:pt>
    <dgm:pt modelId="{B5DDD147-3E94-4E4C-B414-1AD63AA5F7FF}" type="pres">
      <dgm:prSet presAssocID="{DDF24B0F-4BA8-4F44-A36E-53E7AA5E072D}" presName="desTx" presStyleLbl="alignAccFollowNode1" presStyleIdx="0" presStyleCnt="1">
        <dgm:presLayoutVars>
          <dgm:bulletEnabled val="1"/>
        </dgm:presLayoutVars>
      </dgm:prSet>
      <dgm:spPr/>
      <dgm:t>
        <a:bodyPr/>
        <a:lstStyle/>
        <a:p>
          <a:endParaRPr lang="en-US"/>
        </a:p>
      </dgm:t>
    </dgm:pt>
  </dgm:ptLst>
  <dgm:cxnLst>
    <dgm:cxn modelId="{6724E524-6C40-405B-86BB-026390426128}" type="presOf" srcId="{AC14D9DF-E2CF-4F35-AC9A-DAC5F62FEE04}" destId="{0D2DFCA4-8C8B-4E33-B3A4-11E72BD78F7E}" srcOrd="0" destOrd="0" presId="urn:microsoft.com/office/officeart/2005/8/layout/hList1"/>
    <dgm:cxn modelId="{73DFC469-F816-4DBC-A4D3-F7792F2E688B}" srcId="{DDF24B0F-4BA8-4F44-A36E-53E7AA5E072D}" destId="{68F652B1-1E64-42E9-84F4-EB59DD74F92B}" srcOrd="1" destOrd="0" parTransId="{A1A2B96B-36E0-44FD-BA1C-3F4824DCB981}" sibTransId="{3550F7B5-8F6C-469A-9F5D-383D19392F74}"/>
    <dgm:cxn modelId="{B2CA4F6F-BF7D-48B0-BB25-969738FAAFE6}" type="presOf" srcId="{137B6B8E-473A-40B4-97F8-9F0077ABACCC}" destId="{B5DDD147-3E94-4E4C-B414-1AD63AA5F7FF}" srcOrd="0" destOrd="0" presId="urn:microsoft.com/office/officeart/2005/8/layout/hList1"/>
    <dgm:cxn modelId="{1603D026-8F4B-4639-85E6-DFE281B538C6}" srcId="{DDF24B0F-4BA8-4F44-A36E-53E7AA5E072D}" destId="{69A35692-7B66-48D2-BEA5-B98F80585B10}" srcOrd="2" destOrd="0" parTransId="{191C9B36-4CCA-4DAB-A557-3F00870927D0}" sibTransId="{293D8E19-7524-428A-BC02-6018422AF04A}"/>
    <dgm:cxn modelId="{62F960F1-85E3-4321-A772-BE80754FBFCB}" srcId="{AC14D9DF-E2CF-4F35-AC9A-DAC5F62FEE04}" destId="{DDF24B0F-4BA8-4F44-A36E-53E7AA5E072D}" srcOrd="0" destOrd="0" parTransId="{1C0BE4B7-38A2-40E8-8B4C-33ACD6E7763E}" sibTransId="{4BBEC804-9DE9-4E65-86D5-EC0406D2C320}"/>
    <dgm:cxn modelId="{C23C162B-AF4E-4015-8E3E-D17E26FF1DE9}" type="presOf" srcId="{68F652B1-1E64-42E9-84F4-EB59DD74F92B}" destId="{B5DDD147-3E94-4E4C-B414-1AD63AA5F7FF}" srcOrd="0" destOrd="1" presId="urn:microsoft.com/office/officeart/2005/8/layout/hList1"/>
    <dgm:cxn modelId="{3A6233F6-05ED-444A-9D15-31F49539FB11}" type="presOf" srcId="{69A35692-7B66-48D2-BEA5-B98F80585B10}" destId="{B5DDD147-3E94-4E4C-B414-1AD63AA5F7FF}" srcOrd="0" destOrd="2" presId="urn:microsoft.com/office/officeart/2005/8/layout/hList1"/>
    <dgm:cxn modelId="{7165F85B-1ACB-4463-A113-4DC788C03049}" srcId="{DDF24B0F-4BA8-4F44-A36E-53E7AA5E072D}" destId="{137B6B8E-473A-40B4-97F8-9F0077ABACCC}" srcOrd="0" destOrd="0" parTransId="{C1165259-EA76-4A0D-A21C-806D68A2E539}" sibTransId="{B15FB6BB-60EB-43B2-AB40-17A85F008EF5}"/>
    <dgm:cxn modelId="{37E4C269-58D5-4955-873A-628DFD82D59C}" type="presOf" srcId="{DDF24B0F-4BA8-4F44-A36E-53E7AA5E072D}" destId="{BDFFD94D-3F9D-474F-BF87-61ABB228C9AE}" srcOrd="0" destOrd="0" presId="urn:microsoft.com/office/officeart/2005/8/layout/hList1"/>
    <dgm:cxn modelId="{FC71D04B-441E-4CD6-94A0-38185BF95D0A}" type="presParOf" srcId="{0D2DFCA4-8C8B-4E33-B3A4-11E72BD78F7E}" destId="{85256276-1B30-4C5C-AD52-7A661AC7D12C}" srcOrd="0" destOrd="0" presId="urn:microsoft.com/office/officeart/2005/8/layout/hList1"/>
    <dgm:cxn modelId="{BB5BD11B-12D9-4F7F-9F26-4B7F7048FA52}" type="presParOf" srcId="{85256276-1B30-4C5C-AD52-7A661AC7D12C}" destId="{BDFFD94D-3F9D-474F-BF87-61ABB228C9AE}" srcOrd="0" destOrd="0" presId="urn:microsoft.com/office/officeart/2005/8/layout/hList1"/>
    <dgm:cxn modelId="{EF0FA813-DE2B-452A-8153-126920EF4691}" type="presParOf" srcId="{85256276-1B30-4C5C-AD52-7A661AC7D12C}" destId="{B5DDD147-3E94-4E4C-B414-1AD63AA5F7F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FD94D-3F9D-474F-BF87-61ABB228C9AE}">
      <dsp:nvSpPr>
        <dsp:cNvPr id="0" name=""/>
        <dsp:cNvSpPr/>
      </dsp:nvSpPr>
      <dsp:spPr>
        <a:xfrm>
          <a:off x="0" y="60153"/>
          <a:ext cx="3352800" cy="8352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b="1" kern="1200" noProof="0" dirty="0"/>
            <a:t>Price regulation</a:t>
          </a:r>
        </a:p>
      </dsp:txBody>
      <dsp:txXfrm>
        <a:off x="0" y="60153"/>
        <a:ext cx="3352800" cy="835200"/>
      </dsp:txXfrm>
    </dsp:sp>
    <dsp:sp modelId="{B5DDD147-3E94-4E4C-B414-1AD63AA5F7FF}">
      <dsp:nvSpPr>
        <dsp:cNvPr id="0" name=""/>
        <dsp:cNvSpPr/>
      </dsp:nvSpPr>
      <dsp:spPr>
        <a:xfrm>
          <a:off x="0" y="895353"/>
          <a:ext cx="3352800" cy="2786175"/>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noProof="0" dirty="0">
              <a:solidFill>
                <a:schemeClr val="tx1"/>
              </a:solidFill>
            </a:rPr>
            <a:t>International reference pricing</a:t>
          </a:r>
        </a:p>
        <a:p>
          <a:pPr marL="285750" lvl="1" indent="-285750" algn="l" defTabSz="1289050">
            <a:lnSpc>
              <a:spcPct val="90000"/>
            </a:lnSpc>
            <a:spcBef>
              <a:spcPct val="0"/>
            </a:spcBef>
            <a:spcAft>
              <a:spcPct val="15000"/>
            </a:spcAft>
            <a:buChar char="••"/>
          </a:pPr>
          <a:r>
            <a:rPr lang="en-US" sz="2900" kern="1200" noProof="0" dirty="0">
              <a:solidFill>
                <a:schemeClr val="tx1"/>
              </a:solidFill>
            </a:rPr>
            <a:t>Internal reference pricing</a:t>
          </a:r>
        </a:p>
        <a:p>
          <a:pPr marL="285750" lvl="1" indent="-285750" algn="l" defTabSz="1289050">
            <a:lnSpc>
              <a:spcPct val="90000"/>
            </a:lnSpc>
            <a:spcBef>
              <a:spcPct val="0"/>
            </a:spcBef>
            <a:spcAft>
              <a:spcPct val="15000"/>
            </a:spcAft>
            <a:buChar char="••"/>
          </a:pPr>
          <a:r>
            <a:rPr lang="en-US" sz="2900" kern="1200" noProof="0" dirty="0">
              <a:solidFill>
                <a:srgbClr val="FF0000"/>
              </a:solidFill>
            </a:rPr>
            <a:t>Value based pricing. </a:t>
          </a:r>
        </a:p>
      </dsp:txBody>
      <dsp:txXfrm>
        <a:off x="0" y="895353"/>
        <a:ext cx="3352800" cy="2786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FD94D-3F9D-474F-BF87-61ABB228C9AE}">
      <dsp:nvSpPr>
        <dsp:cNvPr id="0" name=""/>
        <dsp:cNvSpPr/>
      </dsp:nvSpPr>
      <dsp:spPr>
        <a:xfrm>
          <a:off x="0" y="52729"/>
          <a:ext cx="3581400" cy="83520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b="1" kern="1200" noProof="0" dirty="0"/>
            <a:t>Reimbursement</a:t>
          </a:r>
        </a:p>
      </dsp:txBody>
      <dsp:txXfrm>
        <a:off x="0" y="52729"/>
        <a:ext cx="3581400" cy="835200"/>
      </dsp:txXfrm>
    </dsp:sp>
    <dsp:sp modelId="{B5DDD147-3E94-4E4C-B414-1AD63AA5F7FF}">
      <dsp:nvSpPr>
        <dsp:cNvPr id="0" name=""/>
        <dsp:cNvSpPr/>
      </dsp:nvSpPr>
      <dsp:spPr>
        <a:xfrm>
          <a:off x="0" y="891411"/>
          <a:ext cx="3581400" cy="2786175"/>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noProof="0" dirty="0">
              <a:solidFill>
                <a:srgbClr val="FF0000"/>
              </a:solidFill>
            </a:rPr>
            <a:t>Benefits packages</a:t>
          </a:r>
        </a:p>
        <a:p>
          <a:pPr marL="285750" lvl="1" indent="-285750" algn="l" defTabSz="1289050">
            <a:lnSpc>
              <a:spcPct val="90000"/>
            </a:lnSpc>
            <a:spcBef>
              <a:spcPct val="0"/>
            </a:spcBef>
            <a:spcAft>
              <a:spcPct val="15000"/>
            </a:spcAft>
            <a:buChar char="••"/>
          </a:pPr>
          <a:r>
            <a:rPr lang="en-US" sz="2900" kern="1200" noProof="0" dirty="0">
              <a:solidFill>
                <a:srgbClr val="FF0000"/>
              </a:solidFill>
            </a:rPr>
            <a:t>Centralized negotiation/ procurement</a:t>
          </a:r>
        </a:p>
        <a:p>
          <a:pPr marL="285750" lvl="1" indent="-285750" algn="l" defTabSz="1289050">
            <a:lnSpc>
              <a:spcPct val="90000"/>
            </a:lnSpc>
            <a:spcBef>
              <a:spcPct val="0"/>
            </a:spcBef>
            <a:spcAft>
              <a:spcPct val="15000"/>
            </a:spcAft>
            <a:buChar char="••"/>
          </a:pPr>
          <a:r>
            <a:rPr lang="en-US" sz="2900" kern="1200" noProof="0" dirty="0">
              <a:solidFill>
                <a:srgbClr val="FF0000"/>
              </a:solidFill>
            </a:rPr>
            <a:t>Managed entry agreements</a:t>
          </a:r>
        </a:p>
      </dsp:txBody>
      <dsp:txXfrm>
        <a:off x="0" y="891411"/>
        <a:ext cx="3581400" cy="27861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09CCD7B-082B-492E-8AEF-A1CDFE04C01C}" type="datetimeFigureOut">
              <a:rPr lang="en-US" smtClean="0"/>
              <a:t>09/17/2018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3CA9029-C79E-42BC-9968-774F34782B72}" type="slidenum">
              <a:rPr lang="en-US" smtClean="0"/>
              <a:t>‹#›</a:t>
            </a:fld>
            <a:endParaRPr lang="en-US"/>
          </a:p>
        </p:txBody>
      </p:sp>
    </p:spTree>
    <p:extLst>
      <p:ext uri="{BB962C8B-B14F-4D97-AF65-F5344CB8AC3E}">
        <p14:creationId xmlns:p14="http://schemas.microsoft.com/office/powerpoint/2010/main" val="188710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pPr>
                <a:buSzPct val="25000"/>
              </a:pPr>
              <a:t>1</a:t>
            </a:fld>
            <a:endParaRPr lang="en-US"/>
          </a:p>
        </p:txBody>
      </p:sp>
    </p:spTree>
    <p:extLst>
      <p:ext uri="{BB962C8B-B14F-4D97-AF65-F5344CB8AC3E}">
        <p14:creationId xmlns:p14="http://schemas.microsoft.com/office/powerpoint/2010/main" val="227101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1100" y="696913"/>
            <a:ext cx="4648200" cy="348615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B7921ABA-0768-4674-BA25-4AB8BD0A78A4}" type="slidenum">
              <a:rPr lang="es-CO" smtClean="0"/>
              <a:t>2</a:t>
            </a:fld>
            <a:endParaRPr lang="es-CO" dirty="0"/>
          </a:p>
        </p:txBody>
      </p:sp>
    </p:spTree>
    <p:extLst>
      <p:ext uri="{BB962C8B-B14F-4D97-AF65-F5344CB8AC3E}">
        <p14:creationId xmlns:p14="http://schemas.microsoft.com/office/powerpoint/2010/main" val="202050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701993" y="4420314"/>
            <a:ext cx="5615939" cy="4187666"/>
          </a:xfrm>
          <a:prstGeom prst="rect">
            <a:avLst/>
          </a:prstGeom>
        </p:spPr>
        <p:txBody>
          <a:bodyPr lIns="91425" tIns="91425" rIns="91425" bIns="91425" anchor="t" anchorCtr="0">
            <a:noAutofit/>
          </a:bodyPr>
          <a:lstStyle/>
          <a:p>
            <a:pPr>
              <a:spcBef>
                <a:spcPts val="0"/>
              </a:spcBef>
              <a:buNone/>
            </a:pPr>
            <a:r>
              <a:rPr lang="en-US" dirty="0" smtClean="0"/>
              <a:t>When</a:t>
            </a:r>
            <a:r>
              <a:rPr lang="en-US" baseline="0" dirty="0" smtClean="0"/>
              <a:t> adding slides to your presentation, please use our branded fonts if possible: Garamond or Gill Sans. If these fonts are problematic, please use Calibri or Arial.</a:t>
            </a:r>
            <a:endParaRPr dirty="0"/>
          </a:p>
        </p:txBody>
      </p:sp>
      <p:sp>
        <p:nvSpPr>
          <p:cNvPr id="53" name="Shape 53"/>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7686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701993" y="4420314"/>
            <a:ext cx="5615939" cy="4187666"/>
          </a:xfrm>
          <a:prstGeom prst="rect">
            <a:avLst/>
          </a:prstGeom>
        </p:spPr>
        <p:txBody>
          <a:bodyPr lIns="91425" tIns="91425" rIns="91425" bIns="91425" anchor="t" anchorCtr="0">
            <a:noAutofit/>
          </a:bodyPr>
          <a:lstStyle/>
          <a:p>
            <a:pPr>
              <a:spcBef>
                <a:spcPts val="0"/>
              </a:spcBef>
              <a:buNone/>
            </a:pPr>
            <a:r>
              <a:rPr lang="en-US" dirty="0" smtClean="0"/>
              <a:t>When</a:t>
            </a:r>
            <a:r>
              <a:rPr lang="en-US" baseline="0" dirty="0" smtClean="0"/>
              <a:t> adding slides to your presentation, please use our branded fonts if possible: Garamond or Gill Sans. If these fonts are problematic, please use Calibri or Arial.</a:t>
            </a:r>
            <a:endParaRPr dirty="0"/>
          </a:p>
        </p:txBody>
      </p:sp>
      <p:sp>
        <p:nvSpPr>
          <p:cNvPr id="53" name="Shape 53"/>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4599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701993" y="4420314"/>
            <a:ext cx="5615939" cy="4187666"/>
          </a:xfrm>
          <a:prstGeom prst="rect">
            <a:avLst/>
          </a:prstGeom>
        </p:spPr>
        <p:txBody>
          <a:bodyPr lIns="91425" tIns="91425" rIns="91425" bIns="91425" anchor="t" anchorCtr="0">
            <a:noAutofit/>
          </a:bodyPr>
          <a:lstStyle/>
          <a:p>
            <a:pPr>
              <a:spcBef>
                <a:spcPts val="0"/>
              </a:spcBef>
              <a:buNone/>
            </a:pPr>
            <a:r>
              <a:rPr lang="en-US" dirty="0" smtClean="0"/>
              <a:t>When</a:t>
            </a:r>
            <a:r>
              <a:rPr lang="en-US" baseline="0" dirty="0" smtClean="0"/>
              <a:t> adding slides to your presentation, please use our branded fonts if possible: Garamond or Gill Sans. If these fonts are problematic, please use Calibri or Arial.</a:t>
            </a:r>
            <a:endParaRPr dirty="0"/>
          </a:p>
        </p:txBody>
      </p:sp>
      <p:sp>
        <p:nvSpPr>
          <p:cNvPr id="53" name="Shape 53"/>
          <p:cNvSpPr>
            <a:spLocks noGrp="1" noRot="1" noChangeAspect="1"/>
          </p:cNvSpPr>
          <p:nvPr>
            <p:ph type="sldImg" idx="2"/>
          </p:nvPr>
        </p:nvSpPr>
        <p:spPr>
          <a:xfrm>
            <a:off x="1184275" y="698500"/>
            <a:ext cx="4651375" cy="34893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307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81100" y="696913"/>
            <a:ext cx="4648200" cy="348615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B7921ABA-0768-4674-BA25-4AB8BD0A78A4}" type="slidenum">
              <a:rPr lang="es-CO" smtClean="0"/>
              <a:t>20</a:t>
            </a:fld>
            <a:endParaRPr lang="es-CO" dirty="0"/>
          </a:p>
        </p:txBody>
      </p:sp>
    </p:spTree>
    <p:extLst>
      <p:ext uri="{BB962C8B-B14F-4D97-AF65-F5344CB8AC3E}">
        <p14:creationId xmlns:p14="http://schemas.microsoft.com/office/powerpoint/2010/main" val="1239977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spTree>
      <p:nvGrpSpPr>
        <p:cNvPr id="1" name=""/>
        <p:cNvGrpSpPr/>
        <p:nvPr/>
      </p:nvGrpSpPr>
      <p:grpSpPr>
        <a:xfrm>
          <a:off x="0" y="0"/>
          <a:ext cx="0" cy="0"/>
          <a:chOff x="0" y="0"/>
          <a:chExt cx="0" cy="0"/>
        </a:xfrm>
      </p:grpSpPr>
      <p:pic>
        <p:nvPicPr>
          <p:cNvPr id="7" name="Picture 3" descr="P:\CKE\Communications\Branding &amp; Identity\MSH_New Logo files 2009\RGB\MSH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95698" y="5943600"/>
            <a:ext cx="1638302" cy="6755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040681" y="4444425"/>
            <a:ext cx="6858000" cy="584775"/>
          </a:xfrm>
          <a:prstGeom prst="rect">
            <a:avLst/>
          </a:prstGeom>
        </p:spPr>
        <p:txBody>
          <a:bodyPr wrap="square">
            <a:spAutoFit/>
          </a:bodyPr>
          <a:lstStyle/>
          <a:p>
            <a:pPr algn="ctr"/>
            <a:r>
              <a:rPr lang="en-US" sz="3200" i="1" kern="0" spc="300" dirty="0">
                <a:solidFill>
                  <a:srgbClr val="788E1E"/>
                </a:solidFill>
                <a:cs typeface="Arial"/>
                <a:sym typeface="Gill Sans"/>
                <a:rtl val="0"/>
              </a:rPr>
              <a:t>e</a:t>
            </a:r>
            <a:r>
              <a:rPr lang="en-US" sz="3200" i="1" kern="0" spc="300" dirty="0" smtClean="0">
                <a:solidFill>
                  <a:srgbClr val="788E1E"/>
                </a:solidFill>
                <a:cs typeface="Arial"/>
                <a:sym typeface="Gill Sans"/>
                <a:rtl val="0"/>
              </a:rPr>
              <a:t>nvision a world</a:t>
            </a:r>
            <a:endParaRPr lang="en-US" sz="3200" i="1" kern="0" spc="300" dirty="0">
              <a:solidFill>
                <a:srgbClr val="788E1E"/>
              </a:solidFill>
              <a:cs typeface="Arial"/>
              <a:sym typeface="Arial"/>
              <a:rtl val="0"/>
            </a:endParaRPr>
          </a:p>
        </p:txBody>
      </p:sp>
      <p:sp>
        <p:nvSpPr>
          <p:cNvPr id="10" name="Rectangle 9"/>
          <p:cNvSpPr/>
          <p:nvPr userDrawn="1"/>
        </p:nvSpPr>
        <p:spPr>
          <a:xfrm>
            <a:off x="1040681" y="4894139"/>
            <a:ext cx="6858000" cy="954107"/>
          </a:xfrm>
          <a:prstGeom prst="rect">
            <a:avLst/>
          </a:prstGeom>
        </p:spPr>
        <p:txBody>
          <a:bodyPr wrap="square">
            <a:spAutoFit/>
          </a:bodyPr>
          <a:lstStyle/>
          <a:p>
            <a:pPr algn="ctr"/>
            <a:r>
              <a:rPr lang="en-US" sz="3600" kern="0" spc="300" dirty="0" smtClean="0">
                <a:solidFill>
                  <a:srgbClr val="788E1E"/>
                </a:solidFill>
                <a:latin typeface="Gill Sans Std Light" pitchFamily="34" charset="0"/>
                <a:cs typeface="Arial"/>
                <a:sym typeface="Gill Sans"/>
                <a:rtl val="0"/>
              </a:rPr>
              <a:t>WHERE</a:t>
            </a:r>
            <a:r>
              <a:rPr lang="en-US" sz="3600" kern="0" spc="300" dirty="0" smtClean="0">
                <a:solidFill>
                  <a:srgbClr val="788E1E"/>
                </a:solidFill>
                <a:latin typeface="Gill Sans MT"/>
                <a:cs typeface="Arial"/>
                <a:sym typeface="Gill Sans"/>
                <a:rtl val="0"/>
              </a:rPr>
              <a:t> EVERYONE</a:t>
            </a:r>
          </a:p>
          <a:p>
            <a:pPr algn="ctr"/>
            <a:r>
              <a:rPr lang="en-US" sz="2000" kern="0" spc="300" dirty="0">
                <a:solidFill>
                  <a:srgbClr val="788E1E"/>
                </a:solidFill>
                <a:latin typeface="Gill Sans Std Light" pitchFamily="34" charset="0"/>
                <a:cs typeface="Arial"/>
                <a:sym typeface="Gill Sans"/>
                <a:rtl val="0"/>
              </a:rPr>
              <a:t>h</a:t>
            </a:r>
            <a:r>
              <a:rPr lang="en-US" sz="2000" kern="0" spc="300" dirty="0" smtClean="0">
                <a:solidFill>
                  <a:srgbClr val="788E1E"/>
                </a:solidFill>
                <a:latin typeface="Gill Sans Std Light" pitchFamily="34" charset="0"/>
                <a:cs typeface="Arial"/>
                <a:sym typeface="Gill Sans"/>
                <a:rtl val="0"/>
              </a:rPr>
              <a:t>as the opportunity for a </a:t>
            </a:r>
            <a:r>
              <a:rPr lang="en-US" sz="2000" b="1" kern="0" spc="300" dirty="0" smtClean="0">
                <a:solidFill>
                  <a:srgbClr val="788E1E"/>
                </a:solidFill>
                <a:latin typeface="Gill Sans MT"/>
                <a:cs typeface="Arial"/>
                <a:sym typeface="Gill Sans"/>
                <a:rtl val="0"/>
              </a:rPr>
              <a:t>healthy life</a:t>
            </a:r>
            <a:endParaRPr lang="en-US" sz="2000" b="1" kern="0" spc="300" dirty="0">
              <a:solidFill>
                <a:srgbClr val="788E1E"/>
              </a:solidFill>
              <a:latin typeface="Gill Sans MT"/>
              <a:cs typeface="Arial"/>
              <a:sym typeface="Arial"/>
              <a:rtl val="0"/>
            </a:endParaRPr>
          </a:p>
        </p:txBody>
      </p:sp>
      <p:cxnSp>
        <p:nvCxnSpPr>
          <p:cNvPr id="11" name="Straight Connector 10"/>
          <p:cNvCxnSpPr/>
          <p:nvPr userDrawn="1"/>
        </p:nvCxnSpPr>
        <p:spPr>
          <a:xfrm>
            <a:off x="6400800" y="4707255"/>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896374" y="4741759"/>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0"/>
          </p:nvPr>
        </p:nvSpPr>
        <p:spPr>
          <a:xfrm>
            <a:off x="0" y="-1"/>
            <a:ext cx="9144000" cy="4382829"/>
          </a:xfrm>
          <a:prstGeom prst="rect">
            <a:avLst/>
          </a:prstGeom>
        </p:spPr>
        <p:txBody>
          <a:bodyPr/>
          <a:lstStyle/>
          <a:p>
            <a:endParaRPr lang="en-US" dirty="0"/>
          </a:p>
        </p:txBody>
      </p:sp>
      <p:sp>
        <p:nvSpPr>
          <p:cNvPr id="8" name="Rectangle 7"/>
          <p:cNvSpPr/>
          <p:nvPr userDrawn="1"/>
        </p:nvSpPr>
        <p:spPr>
          <a:xfrm>
            <a:off x="0" y="4382828"/>
            <a:ext cx="9142259" cy="112972"/>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230792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0"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6"/>
          <p:cNvSpPr>
            <a:spLocks noGrp="1"/>
          </p:cNvSpPr>
          <p:nvPr>
            <p:ph type="sldNum" sz="quarter" idx="4"/>
          </p:nvPr>
        </p:nvSpPr>
        <p:spPr>
          <a:xfrm>
            <a:off x="7931624" y="6356350"/>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5409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219200"/>
            <a:ext cx="4724400" cy="4906963"/>
          </a:xfrm>
          <a:prstGeom prst="rect">
            <a:avLst/>
          </a:prstGeom>
        </p:spPr>
        <p:txBody>
          <a:bodyPr/>
          <a:lstStyle>
            <a:lvl1pPr>
              <a:buClr>
                <a:schemeClr val="accent2"/>
              </a:buClr>
              <a:defRPr sz="3200"/>
            </a:lvl1pPr>
            <a:lvl2pPr>
              <a:buClr>
                <a:schemeClr val="accent2"/>
              </a:buClr>
              <a:defRPr sz="2800"/>
            </a:lvl2pPr>
            <a:lvl3pPr>
              <a:buClr>
                <a:schemeClr val="accent2"/>
              </a:buClr>
              <a:defRPr sz="24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219200"/>
            <a:ext cx="2667000" cy="4906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2" name="Slide Number Placeholder 26"/>
          <p:cNvSpPr>
            <a:spLocks noGrp="1"/>
          </p:cNvSpPr>
          <p:nvPr>
            <p:ph type="sldNum" sz="quarter" idx="4"/>
          </p:nvPr>
        </p:nvSpPr>
        <p:spPr>
          <a:xfrm>
            <a:off x="7931624" y="6356350"/>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5689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6934200" cy="414338"/>
          </a:xfrm>
          <a:prstGeom prst="rect">
            <a:avLst/>
          </a:prstGeom>
        </p:spPr>
        <p:txBody>
          <a:bodyPr anchor="b">
            <a:normAutofit/>
          </a:bodyPr>
          <a:lstStyle>
            <a:lvl1pPr algn="r">
              <a:defRPr sz="1800" b="1" spc="0">
                <a:latin typeface="Gill Sans MT" panose="020B05020201040202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142999"/>
            <a:ext cx="7924800" cy="36576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90600" y="5291138"/>
            <a:ext cx="6934200" cy="804862"/>
          </a:xfrm>
          <a:prstGeom prst="rect">
            <a:avLst/>
          </a:prstGeom>
        </p:spPr>
        <p:txBody>
          <a:bodyPr/>
          <a:lstStyle>
            <a:lvl1pPr marL="0" indent="0" algn="r">
              <a:buNone/>
              <a:defRPr sz="1400" i="1" spc="3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26"/>
          <p:cNvSpPr>
            <a:spLocks noGrp="1"/>
          </p:cNvSpPr>
          <p:nvPr>
            <p:ph type="sldNum" sz="quarter" idx="4"/>
          </p:nvPr>
        </p:nvSpPr>
        <p:spPr>
          <a:xfrm>
            <a:off x="7931623" y="6356350"/>
            <a:ext cx="1048603"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43348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sp>
        <p:nvSpPr>
          <p:cNvPr id="4" name="3 Marcador de contenido"/>
          <p:cNvSpPr>
            <a:spLocks noGrp="1"/>
          </p:cNvSpPr>
          <p:nvPr>
            <p:ph sz="half" idx="2" hasCustomPrompt="1"/>
          </p:nvPr>
        </p:nvSpPr>
        <p:spPr>
          <a:xfrm>
            <a:off x="629562" y="2276872"/>
            <a:ext cx="7938882" cy="3705276"/>
          </a:xfrm>
          <a:prstGeom prst="rect">
            <a:avLst/>
          </a:prstGeom>
        </p:spPr>
        <p:txBody>
          <a:bodyPr/>
          <a:lstStyle>
            <a:lvl1pPr marL="285750" indent="-285750" algn="just">
              <a:buClr>
                <a:srgbClr val="FF0000"/>
              </a:buClr>
              <a:buFont typeface="Arial" panose="020B0604020202020204" pitchFamily="34" charset="0"/>
              <a:buChar char="»"/>
              <a:defRPr sz="1400" baseline="0">
                <a:solidFill>
                  <a:schemeClr val="tx1">
                    <a:lumMod val="75000"/>
                    <a:lumOff val="25000"/>
                  </a:schemeClr>
                </a:solidFill>
                <a:latin typeface="Segoe UI Light" panose="020B0502040204020203" pitchFamily="34" charset="0"/>
              </a:defRPr>
            </a:lvl1pPr>
            <a:lvl2pPr marL="800100" indent="-342900">
              <a:buClr>
                <a:srgbClr val="FF0000"/>
              </a:buClr>
              <a:buFont typeface="Arial" panose="020B0604020202020204" pitchFamily="34" charset="0"/>
              <a:buChar char="•"/>
              <a:defRPr sz="24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endParaRPr lang="es-ES" dirty="0"/>
          </a:p>
        </p:txBody>
      </p:sp>
      <p:sp>
        <p:nvSpPr>
          <p:cNvPr id="5" name="Marcador de texto 4"/>
          <p:cNvSpPr>
            <a:spLocks noGrp="1"/>
          </p:cNvSpPr>
          <p:nvPr>
            <p:ph type="body" sz="quarter" idx="10" hasCustomPrompt="1"/>
          </p:nvPr>
        </p:nvSpPr>
        <p:spPr>
          <a:xfrm>
            <a:off x="629841" y="1412779"/>
            <a:ext cx="7939088" cy="358775"/>
          </a:xfrm>
          <a:prstGeom prst="rect">
            <a:avLst/>
          </a:prstGeom>
        </p:spPr>
        <p:txBody>
          <a:bodyPr/>
          <a:lstStyle>
            <a:lvl1pPr marL="0" indent="0" algn="ctr">
              <a:buNone/>
              <a:defRPr sz="2000">
                <a:solidFill>
                  <a:schemeClr val="tx1">
                    <a:lumMod val="75000"/>
                    <a:lumOff val="25000"/>
                  </a:schemeClr>
                </a:solidFill>
                <a:latin typeface="Segoe UI Semibold" panose="020B0702040204020203" pitchFamily="34" charset="0"/>
              </a:defRPr>
            </a:lvl1pPr>
          </a:lstStyle>
          <a:p>
            <a:pPr lvl="0"/>
            <a:r>
              <a:rPr lang="es-CO" dirty="0"/>
              <a:t>¿Haga clic para modificar un subtítulo de la presentación?</a:t>
            </a:r>
          </a:p>
        </p:txBody>
      </p:sp>
    </p:spTree>
    <p:extLst>
      <p:ext uri="{BB962C8B-B14F-4D97-AF65-F5344CB8AC3E}">
        <p14:creationId xmlns:p14="http://schemas.microsoft.com/office/powerpoint/2010/main" val="3460581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ido 2 Columnas">
    <p:spTree>
      <p:nvGrpSpPr>
        <p:cNvPr id="1" name=""/>
        <p:cNvGrpSpPr/>
        <p:nvPr/>
      </p:nvGrpSpPr>
      <p:grpSpPr>
        <a:xfrm>
          <a:off x="0" y="0"/>
          <a:ext cx="0" cy="0"/>
          <a:chOff x="0" y="0"/>
          <a:chExt cx="0" cy="0"/>
        </a:xfrm>
      </p:grpSpPr>
      <p:sp>
        <p:nvSpPr>
          <p:cNvPr id="4" name="3 Marcador de contenido"/>
          <p:cNvSpPr>
            <a:spLocks noGrp="1"/>
          </p:cNvSpPr>
          <p:nvPr>
            <p:ph sz="half" idx="2" hasCustomPrompt="1"/>
          </p:nvPr>
        </p:nvSpPr>
        <p:spPr>
          <a:xfrm>
            <a:off x="4734018" y="2276872"/>
            <a:ext cx="3834426" cy="3705276"/>
          </a:xfrm>
          <a:prstGeom prst="rect">
            <a:avLst/>
          </a:prstGeom>
        </p:spPr>
        <p:txBody>
          <a:bodyPr/>
          <a:lstStyle>
            <a:lvl1pPr marL="342900" indent="-342900" algn="just">
              <a:buClr>
                <a:srgbClr val="FF0000"/>
              </a:buClr>
              <a:buFont typeface="Arial" panose="020B0604020202020204" pitchFamily="34" charset="0"/>
              <a:buChar char="»"/>
              <a:defRPr sz="1400" baseline="0">
                <a:solidFill>
                  <a:schemeClr val="tx1">
                    <a:lumMod val="75000"/>
                    <a:lumOff val="25000"/>
                  </a:schemeClr>
                </a:solidFill>
                <a:latin typeface="Segoe UI Light" panose="020B0502040204020203" pitchFamily="34" charset="0"/>
              </a:defRPr>
            </a:lvl1pPr>
            <a:lvl2pPr marL="800100" indent="-342900">
              <a:buClr>
                <a:srgbClr val="FF0000"/>
              </a:buClr>
              <a:buFont typeface="Arial" panose="020B0604020202020204" pitchFamily="34" charset="0"/>
              <a:buChar char="•"/>
              <a:defRPr sz="24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s-CO" dirty="0"/>
              <a:t>Haga clic para modificar su viñeta</a:t>
            </a:r>
          </a:p>
          <a:p>
            <a:pPr lvl="0"/>
            <a:r>
              <a:rPr lang="es-CO" dirty="0"/>
              <a:t>Haga clic para modificar su viñeta</a:t>
            </a:r>
          </a:p>
          <a:p>
            <a:pPr lvl="0"/>
            <a:r>
              <a:rPr lang="es-CO" dirty="0"/>
              <a:t>Haga clic para modificar su viñeta</a:t>
            </a:r>
          </a:p>
          <a:p>
            <a:pPr lvl="0"/>
            <a:r>
              <a:rPr lang="es-CO" dirty="0"/>
              <a:t>Haga clic para modificar su viñeta</a:t>
            </a:r>
          </a:p>
          <a:p>
            <a:pPr lvl="0"/>
            <a:r>
              <a:rPr lang="es-CO" dirty="0"/>
              <a:t>Haga clic para modificar su viñeta</a:t>
            </a:r>
          </a:p>
          <a:p>
            <a:pPr lvl="0"/>
            <a:r>
              <a:rPr lang="es-CO" dirty="0"/>
              <a:t>Haga clic para modificar su viñeta</a:t>
            </a:r>
          </a:p>
        </p:txBody>
      </p:sp>
      <p:sp>
        <p:nvSpPr>
          <p:cNvPr id="11" name="Marcador de contenido 10"/>
          <p:cNvSpPr>
            <a:spLocks noGrp="1"/>
          </p:cNvSpPr>
          <p:nvPr>
            <p:ph sz="quarter" idx="10" hasCustomPrompt="1"/>
          </p:nvPr>
        </p:nvSpPr>
        <p:spPr>
          <a:xfrm>
            <a:off x="629562" y="2276949"/>
            <a:ext cx="3780513" cy="3704628"/>
          </a:xfrm>
          <a:prstGeom prst="rect">
            <a:avLst/>
          </a:prstGeom>
        </p:spPr>
        <p:txBody>
          <a:bodyPr/>
          <a:lstStyle>
            <a:lvl1pPr marL="0" indent="0" algn="just">
              <a:buNone/>
              <a:defRPr sz="1400">
                <a:solidFill>
                  <a:schemeClr val="tx1">
                    <a:lumMod val="75000"/>
                    <a:lumOff val="25000"/>
                  </a:schemeClr>
                </a:solidFill>
                <a:latin typeface="Segoe UI Light" panose="020B0502040204020203" pitchFamily="34" charset="0"/>
              </a:defRPr>
            </a:lvl1pPr>
          </a:lstStyle>
          <a:p>
            <a:pPr lvl="0"/>
            <a:r>
              <a:rPr lang="es-CO" dirty="0"/>
              <a:t>Haga clic para agregar su párrafo Haga clic para agregar su Haga clic para agregar su párrafo Haga clic para agregar su párrafo Haga clic para agregar su párrafo Haga clic para agregar su párrafo Haga clic para agregar su párrafo Haga clic para agregar su Haga clic para agregar su párrafo Haga clic para agregar su párrafo Haga clic para agregar su párrafo Haga clic para agregar su párrafo.</a:t>
            </a:r>
          </a:p>
          <a:p>
            <a:pPr lvl="0"/>
            <a:endParaRPr lang="es-CO" dirty="0"/>
          </a:p>
          <a:p>
            <a:pPr lvl="0"/>
            <a:r>
              <a:rPr lang="es-CO" dirty="0"/>
              <a:t>Haga clic para agregar su </a:t>
            </a:r>
            <a:r>
              <a:rPr lang="es-CO" dirty="0" err="1"/>
              <a:t>párrafoHaga</a:t>
            </a:r>
            <a:r>
              <a:rPr lang="es-CO" dirty="0"/>
              <a:t> clic para agregar su Haga clic para agregar su párrafo Haga clic para agregar su párrafo Haga clic para agregar su párrafo Haga clic para agregar su párrafo Haga clic para agregar su </a:t>
            </a:r>
            <a:r>
              <a:rPr lang="es-CO" dirty="0" err="1"/>
              <a:t>párrafoHaga</a:t>
            </a:r>
            <a:r>
              <a:rPr lang="es-CO" dirty="0"/>
              <a:t> clic para agregar su Haga clic para agregar su párrafo Haga clic para agregar su párrafo Haga clic para agregar su párrafo Haga clic para agregar su párrafo</a:t>
            </a:r>
          </a:p>
        </p:txBody>
      </p:sp>
      <p:sp>
        <p:nvSpPr>
          <p:cNvPr id="5" name="Marcador de texto 4"/>
          <p:cNvSpPr>
            <a:spLocks noGrp="1"/>
          </p:cNvSpPr>
          <p:nvPr>
            <p:ph type="body" sz="quarter" idx="11" hasCustomPrompt="1"/>
          </p:nvPr>
        </p:nvSpPr>
        <p:spPr>
          <a:xfrm>
            <a:off x="629841" y="1412777"/>
            <a:ext cx="7939088" cy="358775"/>
          </a:xfrm>
          <a:prstGeom prst="rect">
            <a:avLst/>
          </a:prstGeom>
        </p:spPr>
        <p:txBody>
          <a:bodyPr/>
          <a:lstStyle>
            <a:lvl1pPr marL="0" indent="0" algn="ctr">
              <a:buNone/>
              <a:defRPr sz="2000">
                <a:solidFill>
                  <a:schemeClr val="tx1">
                    <a:lumMod val="85000"/>
                    <a:lumOff val="15000"/>
                  </a:schemeClr>
                </a:solidFill>
                <a:latin typeface="Segoe UI Semibold" panose="020B0702040204020203" pitchFamily="34" charset="0"/>
              </a:defRPr>
            </a:lvl1pPr>
          </a:lstStyle>
          <a:p>
            <a:pPr lvl="0"/>
            <a:r>
              <a:rPr lang="es-CO" dirty="0"/>
              <a:t>¿Haga clic para modificar un subtítulo de la presentación?</a:t>
            </a:r>
          </a:p>
        </p:txBody>
      </p:sp>
    </p:spTree>
    <p:extLst>
      <p:ext uri="{BB962C8B-B14F-4D97-AF65-F5344CB8AC3E}">
        <p14:creationId xmlns:p14="http://schemas.microsoft.com/office/powerpoint/2010/main" val="1963521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btitulo Presentación">
    <p:spTree>
      <p:nvGrpSpPr>
        <p:cNvPr id="1" name=""/>
        <p:cNvGrpSpPr/>
        <p:nvPr/>
      </p:nvGrpSpPr>
      <p:grpSpPr>
        <a:xfrm>
          <a:off x="0" y="0"/>
          <a:ext cx="0" cy="0"/>
          <a:chOff x="0" y="0"/>
          <a:chExt cx="0" cy="0"/>
        </a:xfrm>
      </p:grpSpPr>
      <p:sp>
        <p:nvSpPr>
          <p:cNvPr id="9" name="15 Rectángulo"/>
          <p:cNvSpPr/>
          <p:nvPr userDrawn="1"/>
        </p:nvSpPr>
        <p:spPr>
          <a:xfrm rot="16200000" flipV="1">
            <a:off x="-324291" y="3393250"/>
            <a:ext cx="792088" cy="143508"/>
          </a:xfrm>
          <a:prstGeom prst="rect">
            <a:avLst/>
          </a:prstGeom>
          <a:solidFill>
            <a:srgbClr val="F2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15 Rectángulo"/>
          <p:cNvSpPr/>
          <p:nvPr userDrawn="1"/>
        </p:nvSpPr>
        <p:spPr>
          <a:xfrm rot="16200000" flipV="1">
            <a:off x="8676202" y="3393250"/>
            <a:ext cx="792088" cy="143508"/>
          </a:xfrm>
          <a:prstGeom prst="rect">
            <a:avLst/>
          </a:prstGeom>
          <a:solidFill>
            <a:srgbClr val="F2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3"/>
          <p:cNvSpPr>
            <a:spLocks noGrp="1"/>
          </p:cNvSpPr>
          <p:nvPr>
            <p:ph type="title" hasCustomPrompt="1"/>
          </p:nvPr>
        </p:nvSpPr>
        <p:spPr>
          <a:xfrm>
            <a:off x="1682679" y="3068960"/>
            <a:ext cx="5778642" cy="792088"/>
          </a:xfrm>
          <a:prstGeom prst="rect">
            <a:avLst/>
          </a:prstGeom>
        </p:spPr>
        <p:txBody>
          <a:bodyPr/>
          <a:lstStyle>
            <a:lvl1pPr>
              <a:defRPr sz="2400">
                <a:solidFill>
                  <a:schemeClr val="tx1">
                    <a:lumMod val="75000"/>
                    <a:lumOff val="25000"/>
                  </a:schemeClr>
                </a:solidFill>
                <a:latin typeface="Segoe UI Semibold" panose="020B0702040204020203" pitchFamily="34" charset="0"/>
              </a:defRPr>
            </a:lvl1pPr>
          </a:lstStyle>
          <a:p>
            <a:r>
              <a:rPr lang="es-ES" dirty="0"/>
              <a:t>¿Haga clic para modificar el de subtítulo de la presentación</a:t>
            </a:r>
            <a:r>
              <a:rPr lang="es-CO" dirty="0"/>
              <a:t>?</a:t>
            </a:r>
          </a:p>
        </p:txBody>
      </p:sp>
    </p:spTree>
    <p:extLst>
      <p:ext uri="{BB962C8B-B14F-4D97-AF65-F5344CB8AC3E}">
        <p14:creationId xmlns:p14="http://schemas.microsoft.com/office/powerpoint/2010/main" val="373347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spTree>
      <p:nvGrpSpPr>
        <p:cNvPr id="1" name=""/>
        <p:cNvGrpSpPr/>
        <p:nvPr/>
      </p:nvGrpSpPr>
      <p:grpSpPr>
        <a:xfrm>
          <a:off x="0" y="0"/>
          <a:ext cx="0" cy="0"/>
          <a:chOff x="0" y="0"/>
          <a:chExt cx="0" cy="0"/>
        </a:xfrm>
      </p:grpSpPr>
      <p:pic>
        <p:nvPicPr>
          <p:cNvPr id="7" name="Picture 3" descr="P:\CKE\Communications\Branding &amp; Identity\MSH_New Logo files 2009\RGB\MSH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95698" y="5943600"/>
            <a:ext cx="1638302" cy="6755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040681" y="4444425"/>
            <a:ext cx="6858000" cy="584775"/>
          </a:xfrm>
          <a:prstGeom prst="rect">
            <a:avLst/>
          </a:prstGeom>
        </p:spPr>
        <p:txBody>
          <a:bodyPr wrap="square">
            <a:spAutoFit/>
          </a:bodyPr>
          <a:lstStyle/>
          <a:p>
            <a:pPr algn="ctr"/>
            <a:r>
              <a:rPr lang="en-US" sz="3200" i="1" kern="0" spc="300" dirty="0">
                <a:solidFill>
                  <a:srgbClr val="788E1E"/>
                </a:solidFill>
                <a:cs typeface="Arial"/>
                <a:sym typeface="Gill Sans"/>
                <a:rtl val="0"/>
              </a:rPr>
              <a:t>e</a:t>
            </a:r>
            <a:r>
              <a:rPr lang="en-US" sz="3200" i="1" kern="0" spc="300" dirty="0" smtClean="0">
                <a:solidFill>
                  <a:srgbClr val="788E1E"/>
                </a:solidFill>
                <a:cs typeface="Arial"/>
                <a:sym typeface="Gill Sans"/>
                <a:rtl val="0"/>
              </a:rPr>
              <a:t>nvision a world</a:t>
            </a:r>
            <a:endParaRPr lang="en-US" sz="3200" i="1" kern="0" spc="300" dirty="0">
              <a:solidFill>
                <a:srgbClr val="788E1E"/>
              </a:solidFill>
              <a:cs typeface="Arial"/>
              <a:sym typeface="Arial"/>
              <a:rtl val="0"/>
            </a:endParaRPr>
          </a:p>
        </p:txBody>
      </p:sp>
      <p:sp>
        <p:nvSpPr>
          <p:cNvPr id="10" name="Rectangle 9"/>
          <p:cNvSpPr/>
          <p:nvPr userDrawn="1"/>
        </p:nvSpPr>
        <p:spPr>
          <a:xfrm>
            <a:off x="1040681" y="4894139"/>
            <a:ext cx="6858000" cy="954107"/>
          </a:xfrm>
          <a:prstGeom prst="rect">
            <a:avLst/>
          </a:prstGeom>
        </p:spPr>
        <p:txBody>
          <a:bodyPr wrap="square">
            <a:spAutoFit/>
          </a:bodyPr>
          <a:lstStyle/>
          <a:p>
            <a:pPr algn="ctr"/>
            <a:r>
              <a:rPr lang="en-US" sz="3600" kern="0" spc="300" dirty="0" smtClean="0">
                <a:solidFill>
                  <a:srgbClr val="788E1E"/>
                </a:solidFill>
                <a:latin typeface="Gill Sans Std Light" pitchFamily="34" charset="0"/>
                <a:cs typeface="Arial"/>
                <a:sym typeface="Gill Sans"/>
                <a:rtl val="0"/>
              </a:rPr>
              <a:t>WHERE</a:t>
            </a:r>
            <a:r>
              <a:rPr lang="en-US" sz="3600" kern="0" spc="300" dirty="0" smtClean="0">
                <a:solidFill>
                  <a:srgbClr val="788E1E"/>
                </a:solidFill>
                <a:latin typeface="Gill Sans MT"/>
                <a:cs typeface="Arial"/>
                <a:sym typeface="Gill Sans"/>
                <a:rtl val="0"/>
              </a:rPr>
              <a:t> EVERYONE</a:t>
            </a:r>
          </a:p>
          <a:p>
            <a:pPr algn="ctr"/>
            <a:r>
              <a:rPr lang="en-US" sz="2000" kern="0" spc="300" dirty="0">
                <a:solidFill>
                  <a:srgbClr val="788E1E"/>
                </a:solidFill>
                <a:latin typeface="Gill Sans Std Light" pitchFamily="34" charset="0"/>
                <a:cs typeface="Arial"/>
                <a:sym typeface="Gill Sans"/>
                <a:rtl val="0"/>
              </a:rPr>
              <a:t>h</a:t>
            </a:r>
            <a:r>
              <a:rPr lang="en-US" sz="2000" kern="0" spc="300" dirty="0" smtClean="0">
                <a:solidFill>
                  <a:srgbClr val="788E1E"/>
                </a:solidFill>
                <a:latin typeface="Gill Sans Std Light" pitchFamily="34" charset="0"/>
                <a:cs typeface="Arial"/>
                <a:sym typeface="Gill Sans"/>
                <a:rtl val="0"/>
              </a:rPr>
              <a:t>as the opportunity for a </a:t>
            </a:r>
            <a:r>
              <a:rPr lang="en-US" sz="2000" b="1" kern="0" spc="300" dirty="0" smtClean="0">
                <a:solidFill>
                  <a:srgbClr val="788E1E"/>
                </a:solidFill>
                <a:latin typeface="Gill Sans MT"/>
                <a:cs typeface="Arial"/>
                <a:sym typeface="Gill Sans"/>
                <a:rtl val="0"/>
              </a:rPr>
              <a:t>healthy life</a:t>
            </a:r>
            <a:endParaRPr lang="en-US" sz="2000" b="1" kern="0" spc="300" dirty="0">
              <a:solidFill>
                <a:srgbClr val="788E1E"/>
              </a:solidFill>
              <a:latin typeface="Gill Sans MT"/>
              <a:cs typeface="Arial"/>
              <a:sym typeface="Arial"/>
              <a:rtl val="0"/>
            </a:endParaRPr>
          </a:p>
        </p:txBody>
      </p:sp>
      <p:cxnSp>
        <p:nvCxnSpPr>
          <p:cNvPr id="11" name="Straight Connector 10"/>
          <p:cNvCxnSpPr/>
          <p:nvPr userDrawn="1"/>
        </p:nvCxnSpPr>
        <p:spPr>
          <a:xfrm>
            <a:off x="6400800" y="4707255"/>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896374" y="4741759"/>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0"/>
          </p:nvPr>
        </p:nvSpPr>
        <p:spPr>
          <a:xfrm>
            <a:off x="0" y="-1"/>
            <a:ext cx="9144000" cy="4382829"/>
          </a:xfrm>
          <a:prstGeom prst="rect">
            <a:avLst/>
          </a:prstGeom>
        </p:spPr>
        <p:txBody>
          <a:bodyPr/>
          <a:lstStyle/>
          <a:p>
            <a:endParaRPr lang="en-US" dirty="0"/>
          </a:p>
        </p:txBody>
      </p:sp>
      <p:sp>
        <p:nvSpPr>
          <p:cNvPr id="8" name="Rectangle 7"/>
          <p:cNvSpPr/>
          <p:nvPr userDrawn="1"/>
        </p:nvSpPr>
        <p:spPr>
          <a:xfrm>
            <a:off x="0" y="4382828"/>
            <a:ext cx="9142259" cy="112972"/>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279434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57200" y="1143000"/>
            <a:ext cx="8229600" cy="2133600"/>
          </a:xfrm>
          <a:prstGeom prst="rect">
            <a:avLst/>
          </a:prstGeom>
        </p:spPr>
        <p:txBody>
          <a:bodyPr anchor="b"/>
          <a:lstStyle>
            <a:lvl1pPr marL="0" indent="0" algn="ctr">
              <a:buNone/>
              <a:defRPr sz="4000" spc="300" baseline="0">
                <a:solidFill>
                  <a:schemeClr val="accent1"/>
                </a:solidFill>
              </a:defRPr>
            </a:lvl1pPr>
            <a:lvl2pPr marL="0" marR="0" indent="0" algn="ctr" rtl="0">
              <a:spcBef>
                <a:spcPts val="0"/>
              </a:spcBef>
              <a:spcAft>
                <a:spcPts val="0"/>
              </a:spcAft>
              <a:buSzPct val="25000"/>
              <a:buNone/>
              <a:defRPr sz="2400" i="1" baseline="0">
                <a:solidFill>
                  <a:schemeClr val="tx1"/>
                </a:solidFill>
                <a:latin typeface="+mn-lt"/>
              </a:defRPr>
            </a:lvl2pPr>
          </a:lstStyle>
          <a:p>
            <a:pPr lvl="0"/>
            <a:r>
              <a:rPr lang="en-US" dirty="0" smtClean="0"/>
              <a:t>PRESENTATION TITLE</a:t>
            </a:r>
          </a:p>
        </p:txBody>
      </p:sp>
      <p:sp>
        <p:nvSpPr>
          <p:cNvPr id="10" name="Subtitle 2"/>
          <p:cNvSpPr>
            <a:spLocks noGrp="1"/>
          </p:cNvSpPr>
          <p:nvPr>
            <p:ph type="subTitle" idx="1" hasCustomPrompt="1"/>
          </p:nvPr>
        </p:nvSpPr>
        <p:spPr>
          <a:xfrm>
            <a:off x="457200" y="3505200"/>
            <a:ext cx="8229600" cy="1295400"/>
          </a:xfrm>
          <a:prstGeom prst="rect">
            <a:avLst/>
          </a:prstGeom>
        </p:spPr>
        <p:txBody>
          <a:bodyPr>
            <a:normAutofit/>
          </a:bodyPr>
          <a:lstStyle>
            <a:lvl1pPr marL="0" indent="0" algn="ctr">
              <a:buNone/>
              <a:defRPr sz="2400" i="1">
                <a:solidFill>
                  <a:schemeClr val="tx1"/>
                </a:solidFill>
                <a:latin typeface="+mn-lt"/>
              </a:defRPr>
            </a:lvl1pPr>
            <a:lvl2pPr marL="0" marR="0" indent="0" algn="ctr" rtl="0">
              <a:spcBef>
                <a:spcPts val="0"/>
              </a:spcBef>
              <a:spcAft>
                <a:spcPts val="0"/>
              </a:spcAft>
              <a:buSzPct val="25000"/>
              <a:buNone/>
              <a:defRPr spc="3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1" indent="0" algn="ctr" rtl="0">
              <a:spcBef>
                <a:spcPts val="0"/>
              </a:spcBef>
              <a:spcAft>
                <a:spcPts val="0"/>
              </a:spcAft>
              <a:buSzPct val="25000"/>
              <a:buNone/>
            </a:pPr>
            <a:r>
              <a:rPr lang="en-US" sz="2300" b="0" i="1" u="none" strike="noStrike" cap="none" baseline="0" dirty="0" smtClean="0">
                <a:solidFill>
                  <a:schemeClr val="tx2">
                    <a:lumMod val="75000"/>
                  </a:schemeClr>
                </a:solidFill>
                <a:latin typeface="Garamond"/>
                <a:ea typeface="Garamond"/>
                <a:cs typeface="Garamond"/>
                <a:sym typeface="Garamond"/>
              </a:rPr>
              <a:t>Presented by: (Insert name here)</a:t>
            </a:r>
            <a:endParaRPr lang="en-US" sz="2300" b="0" i="1" u="none" strike="noStrike" cap="none" baseline="0" dirty="0">
              <a:solidFill>
                <a:schemeClr val="tx2">
                  <a:lumMod val="75000"/>
                </a:schemeClr>
              </a:solidFill>
              <a:latin typeface="Garamond"/>
              <a:ea typeface="Garamond"/>
              <a:cs typeface="Garamond"/>
              <a:sym typeface="Garamond"/>
            </a:endParaRPr>
          </a:p>
        </p:txBody>
      </p:sp>
      <p:sp>
        <p:nvSpPr>
          <p:cNvPr id="13" name="Rectangle 12"/>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5"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6"/>
          <p:cNvSpPr>
            <a:spLocks noGrp="1"/>
          </p:cNvSpPr>
          <p:nvPr>
            <p:ph type="sldNum" sz="quarter" idx="4"/>
          </p:nvPr>
        </p:nvSpPr>
        <p:spPr>
          <a:xfrm>
            <a:off x="7931624" y="6356350"/>
            <a:ext cx="88483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94589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Section Divider Layout">
    <p:spTree>
      <p:nvGrpSpPr>
        <p:cNvPr id="1" name=""/>
        <p:cNvGrpSpPr/>
        <p:nvPr/>
      </p:nvGrpSpPr>
      <p:grpSpPr>
        <a:xfrm>
          <a:off x="0" y="0"/>
          <a:ext cx="0" cy="0"/>
          <a:chOff x="0" y="0"/>
          <a:chExt cx="0" cy="0"/>
        </a:xfrm>
      </p:grpSpPr>
      <p:sp>
        <p:nvSpPr>
          <p:cNvPr id="12" name="Rectangle 11"/>
          <p:cNvSpPr>
            <a:spLocks noChangeAspect="1"/>
          </p:cNvSpPr>
          <p:nvPr userDrawn="1"/>
        </p:nvSpPr>
        <p:spPr>
          <a:xfrm>
            <a:off x="76200" y="76200"/>
            <a:ext cx="8991600" cy="6705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rtl val="0"/>
            </a:endParaRPr>
          </a:p>
        </p:txBody>
      </p:sp>
      <p:sp>
        <p:nvSpPr>
          <p:cNvPr id="2" name="Title 1"/>
          <p:cNvSpPr>
            <a:spLocks noGrp="1"/>
          </p:cNvSpPr>
          <p:nvPr>
            <p:ph type="ctrTitle" hasCustomPrompt="1"/>
          </p:nvPr>
        </p:nvSpPr>
        <p:spPr>
          <a:xfrm>
            <a:off x="685800" y="1752600"/>
            <a:ext cx="7772400" cy="1924050"/>
          </a:xfrm>
          <a:prstGeom prst="rect">
            <a:avLst/>
          </a:prstGeom>
        </p:spPr>
        <p:txBody>
          <a:bodyPr anchor="b"/>
          <a:lstStyle>
            <a:lvl1pPr algn="ctr">
              <a:defRPr spc="300" baseline="0">
                <a:solidFill>
                  <a:schemeClr val="bg1"/>
                </a:solidFill>
                <a:latin typeface="Gill Sans MT" panose="020B0502020104020203" pitchFamily="34"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685800" y="3809999"/>
            <a:ext cx="7772400" cy="685801"/>
          </a:xfrm>
          <a:prstGeom prst="rect">
            <a:avLst/>
          </a:prstGeom>
        </p:spPr>
        <p:txBody>
          <a:bodyPr/>
          <a:lstStyle>
            <a:lvl1pPr marL="0" indent="0" algn="ctr">
              <a:buNone/>
              <a:defRPr i="1" spc="3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a:t>
            </a:r>
            <a:endParaRPr lang="en-US" dirty="0"/>
          </a:p>
        </p:txBody>
      </p:sp>
      <p:pic>
        <p:nvPicPr>
          <p:cNvPr id="13"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userDrawn="1"/>
        </p:nvCxnSpPr>
        <p:spPr>
          <a:xfrm>
            <a:off x="76200" y="1752600"/>
            <a:ext cx="7931624" cy="0"/>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26"/>
          <p:cNvSpPr>
            <a:spLocks noGrp="1"/>
          </p:cNvSpPr>
          <p:nvPr>
            <p:ph type="sldNum" sz="quarter" idx="4"/>
          </p:nvPr>
        </p:nvSpPr>
        <p:spPr>
          <a:xfrm>
            <a:off x="7931623" y="6356350"/>
            <a:ext cx="898477"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633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202487" cy="1362075"/>
          </a:xfrm>
          <a:prstGeom prst="rect">
            <a:avLst/>
          </a:prstGeom>
        </p:spPr>
        <p:txBody>
          <a:bodyPr anchor="t">
            <a:normAutofit/>
          </a:bodyPr>
          <a:lstStyle>
            <a:lvl1pPr algn="l">
              <a:defRPr sz="3600" b="0" strike="noStrike" cap="all" spc="0">
                <a:solidFill>
                  <a:schemeClr val="accent2"/>
                </a:solidFill>
                <a:latin typeface="Gill Sans MT" panose="020B05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202487" cy="1500187"/>
          </a:xfrm>
          <a:prstGeom prst="rect">
            <a:avLst/>
          </a:prstGeom>
        </p:spPr>
        <p:txBody>
          <a:bodyPr anchor="b"/>
          <a:lstStyle>
            <a:lvl1pPr marL="0" indent="0">
              <a:buNone/>
              <a:defRPr sz="2000" i="1" spc="3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26"/>
          <p:cNvSpPr>
            <a:spLocks noGrp="1"/>
          </p:cNvSpPr>
          <p:nvPr>
            <p:ph type="sldNum" sz="quarter" idx="4"/>
          </p:nvPr>
        </p:nvSpPr>
        <p:spPr>
          <a:xfrm>
            <a:off x="7931623" y="6356350"/>
            <a:ext cx="939421"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4615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57200" y="1143000"/>
            <a:ext cx="8229600" cy="2133600"/>
          </a:xfrm>
          <a:prstGeom prst="rect">
            <a:avLst/>
          </a:prstGeom>
        </p:spPr>
        <p:txBody>
          <a:bodyPr anchor="b"/>
          <a:lstStyle>
            <a:lvl1pPr marL="0" indent="0" algn="ctr">
              <a:buNone/>
              <a:defRPr sz="4000" spc="300" baseline="0">
                <a:solidFill>
                  <a:schemeClr val="accent1"/>
                </a:solidFill>
              </a:defRPr>
            </a:lvl1pPr>
            <a:lvl2pPr marL="0" marR="0" indent="0" algn="ctr" rtl="0">
              <a:spcBef>
                <a:spcPts val="0"/>
              </a:spcBef>
              <a:spcAft>
                <a:spcPts val="0"/>
              </a:spcAft>
              <a:buSzPct val="25000"/>
              <a:buNone/>
              <a:defRPr sz="2400" i="1" baseline="0">
                <a:solidFill>
                  <a:schemeClr val="tx1"/>
                </a:solidFill>
                <a:latin typeface="+mn-lt"/>
              </a:defRPr>
            </a:lvl2pPr>
          </a:lstStyle>
          <a:p>
            <a:pPr lvl="0"/>
            <a:r>
              <a:rPr lang="en-US" dirty="0" smtClean="0"/>
              <a:t>PRESENTATION TITLE</a:t>
            </a:r>
          </a:p>
        </p:txBody>
      </p:sp>
      <p:sp>
        <p:nvSpPr>
          <p:cNvPr id="10" name="Subtitle 2"/>
          <p:cNvSpPr>
            <a:spLocks noGrp="1"/>
          </p:cNvSpPr>
          <p:nvPr>
            <p:ph type="subTitle" idx="1" hasCustomPrompt="1"/>
          </p:nvPr>
        </p:nvSpPr>
        <p:spPr>
          <a:xfrm>
            <a:off x="457200" y="3505200"/>
            <a:ext cx="8229600" cy="1295400"/>
          </a:xfrm>
          <a:prstGeom prst="rect">
            <a:avLst/>
          </a:prstGeom>
        </p:spPr>
        <p:txBody>
          <a:bodyPr>
            <a:normAutofit/>
          </a:bodyPr>
          <a:lstStyle>
            <a:lvl1pPr marL="0" indent="0" algn="ctr">
              <a:buNone/>
              <a:defRPr sz="2400" i="1">
                <a:solidFill>
                  <a:schemeClr val="tx1"/>
                </a:solidFill>
                <a:latin typeface="+mn-lt"/>
              </a:defRPr>
            </a:lvl1pPr>
            <a:lvl2pPr marL="0" marR="0" indent="0" algn="ctr" rtl="0">
              <a:spcBef>
                <a:spcPts val="0"/>
              </a:spcBef>
              <a:spcAft>
                <a:spcPts val="0"/>
              </a:spcAft>
              <a:buSzPct val="25000"/>
              <a:buNone/>
              <a:defRPr spc="3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1" indent="0" algn="ctr" rtl="0">
              <a:spcBef>
                <a:spcPts val="0"/>
              </a:spcBef>
              <a:spcAft>
                <a:spcPts val="0"/>
              </a:spcAft>
              <a:buSzPct val="25000"/>
              <a:buNone/>
            </a:pPr>
            <a:r>
              <a:rPr lang="en-US" sz="2300" b="0" i="1" u="none" strike="noStrike" cap="none" baseline="0" dirty="0" smtClean="0">
                <a:solidFill>
                  <a:schemeClr val="tx2">
                    <a:lumMod val="75000"/>
                  </a:schemeClr>
                </a:solidFill>
                <a:latin typeface="Garamond"/>
                <a:ea typeface="Garamond"/>
                <a:cs typeface="Garamond"/>
                <a:sym typeface="Garamond"/>
              </a:rPr>
              <a:t>Presented by: (Insert name here)</a:t>
            </a:r>
            <a:endParaRPr lang="en-US" sz="2300" b="0" i="1" u="none" strike="noStrike" cap="none" baseline="0" dirty="0">
              <a:solidFill>
                <a:schemeClr val="tx2">
                  <a:lumMod val="75000"/>
                </a:schemeClr>
              </a:solidFill>
              <a:latin typeface="Garamond"/>
              <a:ea typeface="Garamond"/>
              <a:cs typeface="Garamond"/>
              <a:sym typeface="Garamond"/>
            </a:endParaRPr>
          </a:p>
        </p:txBody>
      </p:sp>
      <p:sp>
        <p:nvSpPr>
          <p:cNvPr id="13" name="Rectangle 12"/>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5"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6"/>
          <p:cNvSpPr>
            <a:spLocks noGrp="1"/>
          </p:cNvSpPr>
          <p:nvPr>
            <p:ph type="sldNum" sz="quarter" idx="4"/>
          </p:nvPr>
        </p:nvSpPr>
        <p:spPr>
          <a:xfrm>
            <a:off x="7931624" y="6356350"/>
            <a:ext cx="88483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1983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defRPr sz="3200" spc="0">
                <a:latin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7467600" cy="4830763"/>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3785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ullet lis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81000"/>
            <a:ext cx="7543800" cy="609600"/>
          </a:xfr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931624" y="6356350"/>
            <a:ext cx="983776" cy="365125"/>
          </a:xfrm>
        </p:spPr>
        <p:txBody>
          <a:bodyPr/>
          <a:lstStyle/>
          <a:p>
            <a:fld id="{B96A8C67-B9EF-4EB6-9B06-D1F8B79AF090}"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1"/>
          </p:nvPr>
        </p:nvSpPr>
        <p:spPr>
          <a:xfrm>
            <a:off x="381000" y="1219200"/>
            <a:ext cx="7543800" cy="48768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706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Presentati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7474424" cy="792162"/>
          </a:xfrm>
        </p:spPr>
        <p:txBody>
          <a:bodyPr>
            <a:noAutofit/>
          </a:bodyPr>
          <a:lstStyle>
            <a:lvl1pPr>
              <a:defRPr sz="3200" spc="300" baseline="0"/>
            </a:lvl1pPr>
          </a:lstStyle>
          <a:p>
            <a:r>
              <a:rPr lang="en-US" dirty="0" smtClean="0"/>
              <a:t>STRONGER HEALTH SYSTEMS.</a:t>
            </a:r>
            <a:br>
              <a:rPr lang="en-US" dirty="0" smtClean="0"/>
            </a:br>
            <a:r>
              <a:rPr lang="en-US" dirty="0" smtClean="0"/>
              <a:t>GREATER HEALTH IMPACT.</a:t>
            </a:r>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29311"/>
            <a:ext cx="7924801" cy="16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userDrawn="1"/>
        </p:nvCxnSpPr>
        <p:spPr>
          <a:xfrm>
            <a:off x="0" y="1524000"/>
            <a:ext cx="79248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124200" y="3883078"/>
            <a:ext cx="4800601" cy="1222322"/>
          </a:xfrm>
          <a:prstGeom prst="rect">
            <a:avLst/>
          </a:prstGeom>
          <a:noFill/>
        </p:spPr>
        <p:txBody>
          <a:bodyPr wrap="square" rtlCol="0">
            <a:spAutoFit/>
          </a:bodyPr>
          <a:lstStyle/>
          <a:p>
            <a:pPr algn="r">
              <a:lnSpc>
                <a:spcPts val="3000"/>
              </a:lnSpc>
            </a:pPr>
            <a:r>
              <a:rPr lang="en-US" sz="2000" i="1" kern="0" dirty="0" smtClean="0">
                <a:solidFill>
                  <a:srgbClr val="3F3F3F"/>
                </a:solidFill>
                <a:cs typeface="Arial"/>
                <a:sym typeface="Arial"/>
                <a:rtl val="0"/>
              </a:rPr>
              <a:t>Saving lives and improving the health of the world’s poorest and most vulnerable people by closing the gap between knowledge and action in public health.</a:t>
            </a:r>
            <a:endParaRPr lang="en-US" sz="2000" i="1" kern="0" dirty="0">
              <a:solidFill>
                <a:srgbClr val="3F3F3F"/>
              </a:solidFill>
              <a:cs typeface="Arial"/>
              <a:sym typeface="Arial"/>
              <a:rtl val="0"/>
            </a:endParaRPr>
          </a:p>
        </p:txBody>
      </p:sp>
      <p:pic>
        <p:nvPicPr>
          <p:cNvPr id="8" name="Picture 3" descr="P:\CKE\Communications\Branding &amp; Identity\MSH_New Logo files 2009\RGB\MSH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0" y="5354650"/>
            <a:ext cx="1349071" cy="556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6476999" y="5745288"/>
            <a:ext cx="1524001" cy="426912"/>
          </a:xfrm>
          <a:prstGeom prst="rect">
            <a:avLst/>
          </a:prstGeom>
          <a:noFill/>
        </p:spPr>
        <p:txBody>
          <a:bodyPr wrap="square" rtlCol="0">
            <a:spAutoFit/>
          </a:bodyPr>
          <a:lstStyle/>
          <a:p>
            <a:pPr algn="r">
              <a:lnSpc>
                <a:spcPct val="150000"/>
              </a:lnSpc>
            </a:pPr>
            <a:r>
              <a:rPr lang="en-US" sz="1600" i="1" kern="0" dirty="0" smtClean="0">
                <a:solidFill>
                  <a:srgbClr val="3F3F3F"/>
                </a:solidFill>
                <a:cs typeface="Arial"/>
                <a:sym typeface="Arial"/>
                <a:rtl val="0"/>
              </a:rPr>
              <a:t>www.msh.org</a:t>
            </a:r>
            <a:endParaRPr lang="en-US" sz="1600" i="1" kern="0" dirty="0">
              <a:solidFill>
                <a:srgbClr val="3F3F3F"/>
              </a:solidFill>
              <a:cs typeface="Arial"/>
              <a:sym typeface="Arial"/>
              <a:rtl val="0"/>
            </a:endParaRPr>
          </a:p>
        </p:txBody>
      </p:sp>
      <p:sp>
        <p:nvSpPr>
          <p:cNvPr id="10" name="Rectangle 9"/>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1327990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67200" y="13716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92340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1" name="Slide Number Placeholder 26"/>
          <p:cNvSpPr>
            <a:spLocks noGrp="1"/>
          </p:cNvSpPr>
          <p:nvPr>
            <p:ph type="sldNum" sz="quarter" idx="4"/>
          </p:nvPr>
        </p:nvSpPr>
        <p:spPr>
          <a:xfrm>
            <a:off x="7931624" y="6356350"/>
            <a:ext cx="10599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81687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0"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6"/>
          <p:cNvSpPr>
            <a:spLocks noGrp="1"/>
          </p:cNvSpPr>
          <p:nvPr>
            <p:ph type="sldNum" sz="quarter" idx="4"/>
          </p:nvPr>
        </p:nvSpPr>
        <p:spPr>
          <a:xfrm>
            <a:off x="7931624" y="6356350"/>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11416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219200"/>
            <a:ext cx="4724400" cy="4906963"/>
          </a:xfrm>
          <a:prstGeom prst="rect">
            <a:avLst/>
          </a:prstGeom>
        </p:spPr>
        <p:txBody>
          <a:bodyPr/>
          <a:lstStyle>
            <a:lvl1pPr>
              <a:buClr>
                <a:schemeClr val="accent2"/>
              </a:buClr>
              <a:defRPr sz="3200"/>
            </a:lvl1pPr>
            <a:lvl2pPr>
              <a:buClr>
                <a:schemeClr val="accent2"/>
              </a:buClr>
              <a:defRPr sz="2800"/>
            </a:lvl2pPr>
            <a:lvl3pPr>
              <a:buClr>
                <a:schemeClr val="accent2"/>
              </a:buClr>
              <a:defRPr sz="24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219200"/>
            <a:ext cx="2667000" cy="4906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2" name="Slide Number Placeholder 26"/>
          <p:cNvSpPr>
            <a:spLocks noGrp="1"/>
          </p:cNvSpPr>
          <p:nvPr>
            <p:ph type="sldNum" sz="quarter" idx="4"/>
          </p:nvPr>
        </p:nvSpPr>
        <p:spPr>
          <a:xfrm>
            <a:off x="7931624" y="6356350"/>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35563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6934200" cy="414338"/>
          </a:xfrm>
          <a:prstGeom prst="rect">
            <a:avLst/>
          </a:prstGeom>
        </p:spPr>
        <p:txBody>
          <a:bodyPr anchor="b">
            <a:normAutofit/>
          </a:bodyPr>
          <a:lstStyle>
            <a:lvl1pPr algn="r">
              <a:defRPr sz="1800" b="1" spc="0">
                <a:latin typeface="Gill Sans MT" panose="020B05020201040202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142999"/>
            <a:ext cx="7924800" cy="36576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90600" y="5291138"/>
            <a:ext cx="6934200" cy="804862"/>
          </a:xfrm>
          <a:prstGeom prst="rect">
            <a:avLst/>
          </a:prstGeom>
        </p:spPr>
        <p:txBody>
          <a:bodyPr/>
          <a:lstStyle>
            <a:lvl1pPr marL="0" indent="0" algn="r">
              <a:buNone/>
              <a:defRPr sz="1400" i="1" spc="3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26"/>
          <p:cNvSpPr>
            <a:spLocks noGrp="1"/>
          </p:cNvSpPr>
          <p:nvPr>
            <p:ph type="sldNum" sz="quarter" idx="4"/>
          </p:nvPr>
        </p:nvSpPr>
        <p:spPr>
          <a:xfrm>
            <a:off x="7931623" y="6356350"/>
            <a:ext cx="1048603"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50590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sp>
        <p:nvSpPr>
          <p:cNvPr id="4" name="3 Marcador de contenido"/>
          <p:cNvSpPr>
            <a:spLocks noGrp="1"/>
          </p:cNvSpPr>
          <p:nvPr>
            <p:ph sz="half" idx="2" hasCustomPrompt="1"/>
          </p:nvPr>
        </p:nvSpPr>
        <p:spPr>
          <a:xfrm>
            <a:off x="629562" y="2276872"/>
            <a:ext cx="7938882" cy="3705276"/>
          </a:xfrm>
          <a:prstGeom prst="rect">
            <a:avLst/>
          </a:prstGeom>
        </p:spPr>
        <p:txBody>
          <a:bodyPr/>
          <a:lstStyle>
            <a:lvl1pPr marL="285750" indent="-285750" algn="just">
              <a:buClr>
                <a:srgbClr val="FF0000"/>
              </a:buClr>
              <a:buFont typeface="Arial" panose="020B0604020202020204" pitchFamily="34" charset="0"/>
              <a:buChar char="»"/>
              <a:defRPr sz="1400" baseline="0">
                <a:solidFill>
                  <a:schemeClr val="tx1">
                    <a:lumMod val="75000"/>
                    <a:lumOff val="25000"/>
                  </a:schemeClr>
                </a:solidFill>
                <a:latin typeface="Segoe UI Light" panose="020B0502040204020203" pitchFamily="34" charset="0"/>
              </a:defRPr>
            </a:lvl1pPr>
            <a:lvl2pPr marL="800100" indent="-342900">
              <a:buClr>
                <a:srgbClr val="FF0000"/>
              </a:buClr>
              <a:buFont typeface="Arial" panose="020B0604020202020204" pitchFamily="34" charset="0"/>
              <a:buChar char="•"/>
              <a:defRPr sz="24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endParaRPr lang="es-ES" dirty="0"/>
          </a:p>
        </p:txBody>
      </p:sp>
      <p:sp>
        <p:nvSpPr>
          <p:cNvPr id="5" name="Marcador de texto 4"/>
          <p:cNvSpPr>
            <a:spLocks noGrp="1"/>
          </p:cNvSpPr>
          <p:nvPr>
            <p:ph type="body" sz="quarter" idx="10" hasCustomPrompt="1"/>
          </p:nvPr>
        </p:nvSpPr>
        <p:spPr>
          <a:xfrm>
            <a:off x="629841" y="1412779"/>
            <a:ext cx="7939088" cy="358775"/>
          </a:xfrm>
          <a:prstGeom prst="rect">
            <a:avLst/>
          </a:prstGeom>
        </p:spPr>
        <p:txBody>
          <a:bodyPr/>
          <a:lstStyle>
            <a:lvl1pPr marL="0" indent="0" algn="ctr">
              <a:buNone/>
              <a:defRPr sz="2000">
                <a:solidFill>
                  <a:schemeClr val="tx1">
                    <a:lumMod val="75000"/>
                    <a:lumOff val="25000"/>
                  </a:schemeClr>
                </a:solidFill>
                <a:latin typeface="Segoe UI Semibold" panose="020B0702040204020203" pitchFamily="34" charset="0"/>
              </a:defRPr>
            </a:lvl1pPr>
          </a:lstStyle>
          <a:p>
            <a:pPr lvl="0"/>
            <a:r>
              <a:rPr lang="es-CO" dirty="0"/>
              <a:t>¿Haga clic para modificar un subtítulo de la presentación?</a:t>
            </a:r>
          </a:p>
        </p:txBody>
      </p:sp>
    </p:spTree>
    <p:extLst>
      <p:ext uri="{BB962C8B-B14F-4D97-AF65-F5344CB8AC3E}">
        <p14:creationId xmlns:p14="http://schemas.microsoft.com/office/powerpoint/2010/main" val="3740049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spTree>
      <p:nvGrpSpPr>
        <p:cNvPr id="1" name=""/>
        <p:cNvGrpSpPr/>
        <p:nvPr/>
      </p:nvGrpSpPr>
      <p:grpSpPr>
        <a:xfrm>
          <a:off x="0" y="0"/>
          <a:ext cx="0" cy="0"/>
          <a:chOff x="0" y="0"/>
          <a:chExt cx="0" cy="0"/>
        </a:xfrm>
      </p:grpSpPr>
      <p:pic>
        <p:nvPicPr>
          <p:cNvPr id="7" name="Picture 3" descr="P:\CKE\Communications\Branding &amp; Identity\MSH_New Logo files 2009\RGB\MSH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95698" y="5943600"/>
            <a:ext cx="1638302" cy="6755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040681" y="4444425"/>
            <a:ext cx="6858000" cy="584775"/>
          </a:xfrm>
          <a:prstGeom prst="rect">
            <a:avLst/>
          </a:prstGeom>
        </p:spPr>
        <p:txBody>
          <a:bodyPr wrap="square">
            <a:spAutoFit/>
          </a:bodyPr>
          <a:lstStyle/>
          <a:p>
            <a:pPr algn="ctr"/>
            <a:r>
              <a:rPr lang="en-US" sz="3200" i="1" kern="0" spc="300" dirty="0">
                <a:solidFill>
                  <a:srgbClr val="788E1E"/>
                </a:solidFill>
                <a:cs typeface="Arial"/>
                <a:sym typeface="Gill Sans"/>
                <a:rtl val="0"/>
              </a:rPr>
              <a:t>e</a:t>
            </a:r>
            <a:r>
              <a:rPr lang="en-US" sz="3200" i="1" kern="0" spc="300" dirty="0" smtClean="0">
                <a:solidFill>
                  <a:srgbClr val="788E1E"/>
                </a:solidFill>
                <a:cs typeface="Arial"/>
                <a:sym typeface="Gill Sans"/>
                <a:rtl val="0"/>
              </a:rPr>
              <a:t>nvision a world</a:t>
            </a:r>
            <a:endParaRPr lang="en-US" sz="3200" i="1" kern="0" spc="300" dirty="0">
              <a:solidFill>
                <a:srgbClr val="788E1E"/>
              </a:solidFill>
              <a:cs typeface="Arial"/>
              <a:sym typeface="Arial"/>
              <a:rtl val="0"/>
            </a:endParaRPr>
          </a:p>
        </p:txBody>
      </p:sp>
      <p:sp>
        <p:nvSpPr>
          <p:cNvPr id="10" name="Rectangle 9"/>
          <p:cNvSpPr/>
          <p:nvPr userDrawn="1"/>
        </p:nvSpPr>
        <p:spPr>
          <a:xfrm>
            <a:off x="1040681" y="4894139"/>
            <a:ext cx="6858000" cy="954107"/>
          </a:xfrm>
          <a:prstGeom prst="rect">
            <a:avLst/>
          </a:prstGeom>
        </p:spPr>
        <p:txBody>
          <a:bodyPr wrap="square">
            <a:spAutoFit/>
          </a:bodyPr>
          <a:lstStyle/>
          <a:p>
            <a:pPr algn="ctr"/>
            <a:r>
              <a:rPr lang="en-US" sz="3600" kern="0" spc="300" dirty="0" smtClean="0">
                <a:solidFill>
                  <a:srgbClr val="788E1E"/>
                </a:solidFill>
                <a:latin typeface="Gill Sans Std Light" pitchFamily="34" charset="0"/>
                <a:cs typeface="Arial"/>
                <a:sym typeface="Gill Sans"/>
                <a:rtl val="0"/>
              </a:rPr>
              <a:t>WHERE</a:t>
            </a:r>
            <a:r>
              <a:rPr lang="en-US" sz="3600" kern="0" spc="300" dirty="0" smtClean="0">
                <a:solidFill>
                  <a:srgbClr val="788E1E"/>
                </a:solidFill>
                <a:latin typeface="Gill Sans MT"/>
                <a:cs typeface="Arial"/>
                <a:sym typeface="Gill Sans"/>
                <a:rtl val="0"/>
              </a:rPr>
              <a:t> EVERYONE</a:t>
            </a:r>
          </a:p>
          <a:p>
            <a:pPr algn="ctr"/>
            <a:r>
              <a:rPr lang="en-US" sz="2000" kern="0" spc="300" dirty="0">
                <a:solidFill>
                  <a:srgbClr val="788E1E"/>
                </a:solidFill>
                <a:latin typeface="Gill Sans Std Light" pitchFamily="34" charset="0"/>
                <a:cs typeface="Arial"/>
                <a:sym typeface="Gill Sans"/>
                <a:rtl val="0"/>
              </a:rPr>
              <a:t>h</a:t>
            </a:r>
            <a:r>
              <a:rPr lang="en-US" sz="2000" kern="0" spc="300" dirty="0" smtClean="0">
                <a:solidFill>
                  <a:srgbClr val="788E1E"/>
                </a:solidFill>
                <a:latin typeface="Gill Sans Std Light" pitchFamily="34" charset="0"/>
                <a:cs typeface="Arial"/>
                <a:sym typeface="Gill Sans"/>
                <a:rtl val="0"/>
              </a:rPr>
              <a:t>as the opportunity for a </a:t>
            </a:r>
            <a:r>
              <a:rPr lang="en-US" sz="2000" b="1" kern="0" spc="300" dirty="0" smtClean="0">
                <a:solidFill>
                  <a:srgbClr val="788E1E"/>
                </a:solidFill>
                <a:latin typeface="Gill Sans MT"/>
                <a:cs typeface="Arial"/>
                <a:sym typeface="Gill Sans"/>
                <a:rtl val="0"/>
              </a:rPr>
              <a:t>healthy life</a:t>
            </a:r>
            <a:endParaRPr lang="en-US" sz="2000" b="1" kern="0" spc="300" dirty="0">
              <a:solidFill>
                <a:srgbClr val="788E1E"/>
              </a:solidFill>
              <a:latin typeface="Gill Sans MT"/>
              <a:cs typeface="Arial"/>
              <a:sym typeface="Arial"/>
              <a:rtl val="0"/>
            </a:endParaRPr>
          </a:p>
        </p:txBody>
      </p:sp>
      <p:cxnSp>
        <p:nvCxnSpPr>
          <p:cNvPr id="11" name="Straight Connector 10"/>
          <p:cNvCxnSpPr/>
          <p:nvPr userDrawn="1"/>
        </p:nvCxnSpPr>
        <p:spPr>
          <a:xfrm>
            <a:off x="6400800" y="4707255"/>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896374" y="4741759"/>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0"/>
          </p:nvPr>
        </p:nvSpPr>
        <p:spPr>
          <a:xfrm>
            <a:off x="0" y="-1"/>
            <a:ext cx="9144000" cy="4382829"/>
          </a:xfrm>
          <a:prstGeom prst="rect">
            <a:avLst/>
          </a:prstGeom>
        </p:spPr>
        <p:txBody>
          <a:bodyPr/>
          <a:lstStyle/>
          <a:p>
            <a:endParaRPr lang="en-US" dirty="0"/>
          </a:p>
        </p:txBody>
      </p:sp>
      <p:sp>
        <p:nvSpPr>
          <p:cNvPr id="8" name="Rectangle 7"/>
          <p:cNvSpPr/>
          <p:nvPr userDrawn="1"/>
        </p:nvSpPr>
        <p:spPr>
          <a:xfrm>
            <a:off x="0" y="4382828"/>
            <a:ext cx="9142259" cy="112972"/>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366420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Divider Layout">
    <p:spTree>
      <p:nvGrpSpPr>
        <p:cNvPr id="1" name=""/>
        <p:cNvGrpSpPr/>
        <p:nvPr/>
      </p:nvGrpSpPr>
      <p:grpSpPr>
        <a:xfrm>
          <a:off x="0" y="0"/>
          <a:ext cx="0" cy="0"/>
          <a:chOff x="0" y="0"/>
          <a:chExt cx="0" cy="0"/>
        </a:xfrm>
      </p:grpSpPr>
      <p:sp>
        <p:nvSpPr>
          <p:cNvPr id="12" name="Rectangle 11"/>
          <p:cNvSpPr>
            <a:spLocks noChangeAspect="1"/>
          </p:cNvSpPr>
          <p:nvPr userDrawn="1"/>
        </p:nvSpPr>
        <p:spPr>
          <a:xfrm>
            <a:off x="76200" y="76200"/>
            <a:ext cx="8991600" cy="6705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rtl val="0"/>
            </a:endParaRPr>
          </a:p>
        </p:txBody>
      </p:sp>
      <p:sp>
        <p:nvSpPr>
          <p:cNvPr id="2" name="Title 1"/>
          <p:cNvSpPr>
            <a:spLocks noGrp="1"/>
          </p:cNvSpPr>
          <p:nvPr>
            <p:ph type="ctrTitle" hasCustomPrompt="1"/>
          </p:nvPr>
        </p:nvSpPr>
        <p:spPr>
          <a:xfrm>
            <a:off x="685800" y="1752600"/>
            <a:ext cx="7772400" cy="1924050"/>
          </a:xfrm>
          <a:prstGeom prst="rect">
            <a:avLst/>
          </a:prstGeom>
        </p:spPr>
        <p:txBody>
          <a:bodyPr anchor="b"/>
          <a:lstStyle>
            <a:lvl1pPr algn="ctr">
              <a:defRPr spc="300" baseline="0">
                <a:solidFill>
                  <a:schemeClr val="bg1"/>
                </a:solidFill>
                <a:latin typeface="Gill Sans MT" panose="020B0502020104020203" pitchFamily="34"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685800" y="3809999"/>
            <a:ext cx="7772400" cy="685801"/>
          </a:xfrm>
          <a:prstGeom prst="rect">
            <a:avLst/>
          </a:prstGeom>
        </p:spPr>
        <p:txBody>
          <a:bodyPr/>
          <a:lstStyle>
            <a:lvl1pPr marL="0" indent="0" algn="ctr">
              <a:buNone/>
              <a:defRPr i="1" spc="3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a:t>
            </a:r>
            <a:endParaRPr lang="en-US" dirty="0"/>
          </a:p>
        </p:txBody>
      </p:sp>
      <p:pic>
        <p:nvPicPr>
          <p:cNvPr id="13"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userDrawn="1"/>
        </p:nvCxnSpPr>
        <p:spPr>
          <a:xfrm>
            <a:off x="76200" y="1752600"/>
            <a:ext cx="7931624" cy="0"/>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26"/>
          <p:cNvSpPr>
            <a:spLocks noGrp="1"/>
          </p:cNvSpPr>
          <p:nvPr>
            <p:ph type="sldNum" sz="quarter" idx="4"/>
          </p:nvPr>
        </p:nvSpPr>
        <p:spPr>
          <a:xfrm>
            <a:off x="7931623" y="6356350"/>
            <a:ext cx="898477"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6770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57200" y="1143000"/>
            <a:ext cx="8229600" cy="2133600"/>
          </a:xfrm>
          <a:prstGeom prst="rect">
            <a:avLst/>
          </a:prstGeom>
        </p:spPr>
        <p:txBody>
          <a:bodyPr anchor="b"/>
          <a:lstStyle>
            <a:lvl1pPr marL="0" indent="0" algn="ctr">
              <a:buNone/>
              <a:defRPr sz="4000" spc="300" baseline="0">
                <a:solidFill>
                  <a:schemeClr val="accent1"/>
                </a:solidFill>
              </a:defRPr>
            </a:lvl1pPr>
            <a:lvl2pPr marL="0" marR="0" indent="0" algn="ctr" rtl="0">
              <a:spcBef>
                <a:spcPts val="0"/>
              </a:spcBef>
              <a:spcAft>
                <a:spcPts val="0"/>
              </a:spcAft>
              <a:buSzPct val="25000"/>
              <a:buNone/>
              <a:defRPr sz="2400" i="1" baseline="0">
                <a:solidFill>
                  <a:schemeClr val="tx1"/>
                </a:solidFill>
                <a:latin typeface="+mn-lt"/>
              </a:defRPr>
            </a:lvl2pPr>
          </a:lstStyle>
          <a:p>
            <a:pPr lvl="0"/>
            <a:r>
              <a:rPr lang="en-US" dirty="0" smtClean="0"/>
              <a:t>PRESENTATION TITLE</a:t>
            </a:r>
          </a:p>
        </p:txBody>
      </p:sp>
      <p:sp>
        <p:nvSpPr>
          <p:cNvPr id="10" name="Subtitle 2"/>
          <p:cNvSpPr>
            <a:spLocks noGrp="1"/>
          </p:cNvSpPr>
          <p:nvPr>
            <p:ph type="subTitle" idx="1" hasCustomPrompt="1"/>
          </p:nvPr>
        </p:nvSpPr>
        <p:spPr>
          <a:xfrm>
            <a:off x="457200" y="3505200"/>
            <a:ext cx="8229600" cy="1295400"/>
          </a:xfrm>
          <a:prstGeom prst="rect">
            <a:avLst/>
          </a:prstGeom>
        </p:spPr>
        <p:txBody>
          <a:bodyPr>
            <a:normAutofit/>
          </a:bodyPr>
          <a:lstStyle>
            <a:lvl1pPr marL="0" indent="0" algn="ctr">
              <a:buNone/>
              <a:defRPr sz="2400" i="1">
                <a:solidFill>
                  <a:schemeClr val="tx1"/>
                </a:solidFill>
                <a:latin typeface="+mn-lt"/>
              </a:defRPr>
            </a:lvl1pPr>
            <a:lvl2pPr marL="0" marR="0" indent="0" algn="ctr" rtl="0">
              <a:spcBef>
                <a:spcPts val="0"/>
              </a:spcBef>
              <a:spcAft>
                <a:spcPts val="0"/>
              </a:spcAft>
              <a:buSzPct val="25000"/>
              <a:buNone/>
              <a:defRPr spc="3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1" indent="0" algn="ctr" rtl="0">
              <a:spcBef>
                <a:spcPts val="0"/>
              </a:spcBef>
              <a:spcAft>
                <a:spcPts val="0"/>
              </a:spcAft>
              <a:buSzPct val="25000"/>
              <a:buNone/>
            </a:pPr>
            <a:r>
              <a:rPr lang="en-US" sz="2300" b="0" i="1" u="none" strike="noStrike" cap="none" baseline="0" dirty="0" smtClean="0">
                <a:solidFill>
                  <a:schemeClr val="tx2">
                    <a:lumMod val="75000"/>
                  </a:schemeClr>
                </a:solidFill>
                <a:latin typeface="Garamond"/>
                <a:ea typeface="Garamond"/>
                <a:cs typeface="Garamond"/>
                <a:sym typeface="Garamond"/>
              </a:rPr>
              <a:t>Presented by: (Insert name here)</a:t>
            </a:r>
            <a:endParaRPr lang="en-US" sz="2300" b="0" i="1" u="none" strike="noStrike" cap="none" baseline="0" dirty="0">
              <a:solidFill>
                <a:schemeClr val="tx2">
                  <a:lumMod val="75000"/>
                </a:schemeClr>
              </a:solidFill>
              <a:latin typeface="Garamond"/>
              <a:ea typeface="Garamond"/>
              <a:cs typeface="Garamond"/>
              <a:sym typeface="Garamond"/>
            </a:endParaRPr>
          </a:p>
        </p:txBody>
      </p:sp>
      <p:sp>
        <p:nvSpPr>
          <p:cNvPr id="13" name="Rectangle 12"/>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5"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6"/>
          <p:cNvSpPr>
            <a:spLocks noGrp="1"/>
          </p:cNvSpPr>
          <p:nvPr>
            <p:ph type="sldNum" sz="quarter" idx="4"/>
          </p:nvPr>
        </p:nvSpPr>
        <p:spPr>
          <a:xfrm>
            <a:off x="7931624" y="6356350"/>
            <a:ext cx="88483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316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Section Divider Layout">
    <p:spTree>
      <p:nvGrpSpPr>
        <p:cNvPr id="1" name=""/>
        <p:cNvGrpSpPr/>
        <p:nvPr/>
      </p:nvGrpSpPr>
      <p:grpSpPr>
        <a:xfrm>
          <a:off x="0" y="0"/>
          <a:ext cx="0" cy="0"/>
          <a:chOff x="0" y="0"/>
          <a:chExt cx="0" cy="0"/>
        </a:xfrm>
      </p:grpSpPr>
      <p:sp>
        <p:nvSpPr>
          <p:cNvPr id="12" name="Rectangle 11"/>
          <p:cNvSpPr>
            <a:spLocks noChangeAspect="1"/>
          </p:cNvSpPr>
          <p:nvPr userDrawn="1"/>
        </p:nvSpPr>
        <p:spPr>
          <a:xfrm>
            <a:off x="76200" y="76200"/>
            <a:ext cx="8991600" cy="6705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rtl val="0"/>
            </a:endParaRPr>
          </a:p>
        </p:txBody>
      </p:sp>
      <p:sp>
        <p:nvSpPr>
          <p:cNvPr id="2" name="Title 1"/>
          <p:cNvSpPr>
            <a:spLocks noGrp="1"/>
          </p:cNvSpPr>
          <p:nvPr>
            <p:ph type="ctrTitle" hasCustomPrompt="1"/>
          </p:nvPr>
        </p:nvSpPr>
        <p:spPr>
          <a:xfrm>
            <a:off x="685800" y="1752600"/>
            <a:ext cx="7772400" cy="1924050"/>
          </a:xfrm>
          <a:prstGeom prst="rect">
            <a:avLst/>
          </a:prstGeom>
        </p:spPr>
        <p:txBody>
          <a:bodyPr anchor="b"/>
          <a:lstStyle>
            <a:lvl1pPr algn="ctr">
              <a:defRPr spc="300" baseline="0">
                <a:solidFill>
                  <a:schemeClr val="bg1"/>
                </a:solidFill>
                <a:latin typeface="Gill Sans MT" panose="020B0502020104020203" pitchFamily="34"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685800" y="3809999"/>
            <a:ext cx="7772400" cy="685801"/>
          </a:xfrm>
          <a:prstGeom prst="rect">
            <a:avLst/>
          </a:prstGeom>
        </p:spPr>
        <p:txBody>
          <a:bodyPr/>
          <a:lstStyle>
            <a:lvl1pPr marL="0" indent="0" algn="ctr">
              <a:buNone/>
              <a:defRPr i="1" spc="3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a:t>
            </a:r>
            <a:endParaRPr lang="en-US" dirty="0"/>
          </a:p>
        </p:txBody>
      </p:sp>
      <p:pic>
        <p:nvPicPr>
          <p:cNvPr id="13"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userDrawn="1"/>
        </p:nvCxnSpPr>
        <p:spPr>
          <a:xfrm>
            <a:off x="76200" y="1752600"/>
            <a:ext cx="7931624" cy="0"/>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26"/>
          <p:cNvSpPr>
            <a:spLocks noGrp="1"/>
          </p:cNvSpPr>
          <p:nvPr>
            <p:ph type="sldNum" sz="quarter" idx="4"/>
          </p:nvPr>
        </p:nvSpPr>
        <p:spPr>
          <a:xfrm>
            <a:off x="7931623" y="6356350"/>
            <a:ext cx="898477"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86184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202487" cy="1362075"/>
          </a:xfrm>
          <a:prstGeom prst="rect">
            <a:avLst/>
          </a:prstGeom>
        </p:spPr>
        <p:txBody>
          <a:bodyPr anchor="t">
            <a:normAutofit/>
          </a:bodyPr>
          <a:lstStyle>
            <a:lvl1pPr algn="l">
              <a:defRPr sz="3600" b="0" strike="noStrike" cap="all" spc="0">
                <a:solidFill>
                  <a:schemeClr val="accent2"/>
                </a:solidFill>
                <a:latin typeface="Gill Sans MT" panose="020B05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202487" cy="1500187"/>
          </a:xfrm>
          <a:prstGeom prst="rect">
            <a:avLst/>
          </a:prstGeom>
        </p:spPr>
        <p:txBody>
          <a:bodyPr anchor="b"/>
          <a:lstStyle>
            <a:lvl1pPr marL="0" indent="0">
              <a:buNone/>
              <a:defRPr sz="2000" i="1" spc="3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26"/>
          <p:cNvSpPr>
            <a:spLocks noGrp="1"/>
          </p:cNvSpPr>
          <p:nvPr>
            <p:ph type="sldNum" sz="quarter" idx="4"/>
          </p:nvPr>
        </p:nvSpPr>
        <p:spPr>
          <a:xfrm>
            <a:off x="7931623" y="6356350"/>
            <a:ext cx="939421"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1397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defRPr sz="3200" spc="0">
                <a:latin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7467600" cy="4830763"/>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41005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bullet lis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81000"/>
            <a:ext cx="7543800" cy="609600"/>
          </a:xfr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931624" y="6356350"/>
            <a:ext cx="983776" cy="365125"/>
          </a:xfrm>
        </p:spPr>
        <p:txBody>
          <a:bodyPr/>
          <a:lstStyle/>
          <a:p>
            <a:fld id="{B96A8C67-B9EF-4EB6-9B06-D1F8B79AF090}"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1"/>
          </p:nvPr>
        </p:nvSpPr>
        <p:spPr>
          <a:xfrm>
            <a:off x="381000" y="1219200"/>
            <a:ext cx="7543800" cy="48768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0169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Presentati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7474424" cy="792162"/>
          </a:xfrm>
        </p:spPr>
        <p:txBody>
          <a:bodyPr>
            <a:noAutofit/>
          </a:bodyPr>
          <a:lstStyle>
            <a:lvl1pPr>
              <a:defRPr sz="3200" spc="300" baseline="0"/>
            </a:lvl1pPr>
          </a:lstStyle>
          <a:p>
            <a:r>
              <a:rPr lang="en-US" dirty="0" smtClean="0"/>
              <a:t>STRONGER HEALTH SYSTEMS.</a:t>
            </a:r>
            <a:br>
              <a:rPr lang="en-US" dirty="0" smtClean="0"/>
            </a:br>
            <a:r>
              <a:rPr lang="en-US" dirty="0" smtClean="0"/>
              <a:t>GREATER HEALTH IMPACT.</a:t>
            </a:r>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29311"/>
            <a:ext cx="7924801" cy="16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userDrawn="1"/>
        </p:nvCxnSpPr>
        <p:spPr>
          <a:xfrm>
            <a:off x="0" y="1524000"/>
            <a:ext cx="79248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124200" y="3883078"/>
            <a:ext cx="4800601" cy="1222322"/>
          </a:xfrm>
          <a:prstGeom prst="rect">
            <a:avLst/>
          </a:prstGeom>
          <a:noFill/>
        </p:spPr>
        <p:txBody>
          <a:bodyPr wrap="square" rtlCol="0">
            <a:spAutoFit/>
          </a:bodyPr>
          <a:lstStyle/>
          <a:p>
            <a:pPr algn="r">
              <a:lnSpc>
                <a:spcPts val="3000"/>
              </a:lnSpc>
            </a:pPr>
            <a:r>
              <a:rPr lang="en-US" sz="2000" i="1" kern="0" dirty="0" smtClean="0">
                <a:solidFill>
                  <a:srgbClr val="3F3F3F"/>
                </a:solidFill>
                <a:cs typeface="Arial"/>
                <a:sym typeface="Arial"/>
                <a:rtl val="0"/>
              </a:rPr>
              <a:t>Saving lives and improving the health of the world’s poorest and most vulnerable people by closing the gap between knowledge and action in public health.</a:t>
            </a:r>
            <a:endParaRPr lang="en-US" sz="2000" i="1" kern="0" dirty="0">
              <a:solidFill>
                <a:srgbClr val="3F3F3F"/>
              </a:solidFill>
              <a:cs typeface="Arial"/>
              <a:sym typeface="Arial"/>
              <a:rtl val="0"/>
            </a:endParaRPr>
          </a:p>
        </p:txBody>
      </p:sp>
      <p:pic>
        <p:nvPicPr>
          <p:cNvPr id="8" name="Picture 3" descr="P:\CKE\Communications\Branding &amp; Identity\MSH_New Logo files 2009\RGB\MSH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0" y="5354650"/>
            <a:ext cx="1349071" cy="556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6476999" y="5745288"/>
            <a:ext cx="1524001" cy="426912"/>
          </a:xfrm>
          <a:prstGeom prst="rect">
            <a:avLst/>
          </a:prstGeom>
          <a:noFill/>
        </p:spPr>
        <p:txBody>
          <a:bodyPr wrap="square" rtlCol="0">
            <a:spAutoFit/>
          </a:bodyPr>
          <a:lstStyle/>
          <a:p>
            <a:pPr algn="r">
              <a:lnSpc>
                <a:spcPct val="150000"/>
              </a:lnSpc>
            </a:pPr>
            <a:r>
              <a:rPr lang="en-US" sz="1600" i="1" kern="0" dirty="0" smtClean="0">
                <a:solidFill>
                  <a:srgbClr val="3F3F3F"/>
                </a:solidFill>
                <a:cs typeface="Arial"/>
                <a:sym typeface="Arial"/>
                <a:rtl val="0"/>
              </a:rPr>
              <a:t>www.msh.org</a:t>
            </a:r>
            <a:endParaRPr lang="en-US" sz="1600" i="1" kern="0" dirty="0">
              <a:solidFill>
                <a:srgbClr val="3F3F3F"/>
              </a:solidFill>
              <a:cs typeface="Arial"/>
              <a:sym typeface="Arial"/>
              <a:rtl val="0"/>
            </a:endParaRPr>
          </a:p>
        </p:txBody>
      </p:sp>
      <p:sp>
        <p:nvSpPr>
          <p:cNvPr id="10" name="Rectangle 9"/>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3324765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67200" y="13716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49531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1" name="Slide Number Placeholder 26"/>
          <p:cNvSpPr>
            <a:spLocks noGrp="1"/>
          </p:cNvSpPr>
          <p:nvPr>
            <p:ph type="sldNum" sz="quarter" idx="4"/>
          </p:nvPr>
        </p:nvSpPr>
        <p:spPr>
          <a:xfrm>
            <a:off x="7931624" y="6356350"/>
            <a:ext cx="10599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68837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0"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6"/>
          <p:cNvSpPr>
            <a:spLocks noGrp="1"/>
          </p:cNvSpPr>
          <p:nvPr>
            <p:ph type="sldNum" sz="quarter" idx="4"/>
          </p:nvPr>
        </p:nvSpPr>
        <p:spPr>
          <a:xfrm>
            <a:off x="7931624" y="6356350"/>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2682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219200"/>
            <a:ext cx="4724400" cy="4906963"/>
          </a:xfrm>
          <a:prstGeom prst="rect">
            <a:avLst/>
          </a:prstGeom>
        </p:spPr>
        <p:txBody>
          <a:bodyPr/>
          <a:lstStyle>
            <a:lvl1pPr>
              <a:buClr>
                <a:schemeClr val="accent2"/>
              </a:buClr>
              <a:defRPr sz="3200"/>
            </a:lvl1pPr>
            <a:lvl2pPr>
              <a:buClr>
                <a:schemeClr val="accent2"/>
              </a:buClr>
              <a:defRPr sz="2800"/>
            </a:lvl2pPr>
            <a:lvl3pPr>
              <a:buClr>
                <a:schemeClr val="accent2"/>
              </a:buClr>
              <a:defRPr sz="24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219200"/>
            <a:ext cx="2667000" cy="4906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2" name="Slide Number Placeholder 26"/>
          <p:cNvSpPr>
            <a:spLocks noGrp="1"/>
          </p:cNvSpPr>
          <p:nvPr>
            <p:ph type="sldNum" sz="quarter" idx="4"/>
          </p:nvPr>
        </p:nvSpPr>
        <p:spPr>
          <a:xfrm>
            <a:off x="7931624" y="6356350"/>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25496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202487" cy="1362075"/>
          </a:xfrm>
          <a:prstGeom prst="rect">
            <a:avLst/>
          </a:prstGeom>
        </p:spPr>
        <p:txBody>
          <a:bodyPr anchor="t">
            <a:normAutofit/>
          </a:bodyPr>
          <a:lstStyle>
            <a:lvl1pPr algn="l">
              <a:defRPr sz="3600" b="0" strike="noStrike" cap="all" spc="0">
                <a:solidFill>
                  <a:schemeClr val="accent2"/>
                </a:solidFill>
                <a:latin typeface="Gill Sans MT" panose="020B05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202487" cy="1500187"/>
          </a:xfrm>
          <a:prstGeom prst="rect">
            <a:avLst/>
          </a:prstGeom>
        </p:spPr>
        <p:txBody>
          <a:bodyPr anchor="b"/>
          <a:lstStyle>
            <a:lvl1pPr marL="0" indent="0">
              <a:buNone/>
              <a:defRPr sz="2000" i="1" spc="3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26"/>
          <p:cNvSpPr>
            <a:spLocks noGrp="1"/>
          </p:cNvSpPr>
          <p:nvPr>
            <p:ph type="sldNum" sz="quarter" idx="4"/>
          </p:nvPr>
        </p:nvSpPr>
        <p:spPr>
          <a:xfrm>
            <a:off x="7931623" y="6356350"/>
            <a:ext cx="939421"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02683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6934200" cy="414338"/>
          </a:xfrm>
          <a:prstGeom prst="rect">
            <a:avLst/>
          </a:prstGeom>
        </p:spPr>
        <p:txBody>
          <a:bodyPr anchor="b">
            <a:normAutofit/>
          </a:bodyPr>
          <a:lstStyle>
            <a:lvl1pPr algn="r">
              <a:defRPr sz="1800" b="1" spc="0">
                <a:latin typeface="Gill Sans MT" panose="020B05020201040202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142999"/>
            <a:ext cx="7924800" cy="36576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90600" y="5291138"/>
            <a:ext cx="6934200" cy="804862"/>
          </a:xfrm>
          <a:prstGeom prst="rect">
            <a:avLst/>
          </a:prstGeom>
        </p:spPr>
        <p:txBody>
          <a:bodyPr/>
          <a:lstStyle>
            <a:lvl1pPr marL="0" indent="0" algn="r">
              <a:buNone/>
              <a:defRPr sz="1400" i="1" spc="3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26"/>
          <p:cNvSpPr>
            <a:spLocks noGrp="1"/>
          </p:cNvSpPr>
          <p:nvPr>
            <p:ph type="sldNum" sz="quarter" idx="4"/>
          </p:nvPr>
        </p:nvSpPr>
        <p:spPr>
          <a:xfrm>
            <a:off x="7931623" y="6356350"/>
            <a:ext cx="1048603"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74002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sp>
        <p:nvSpPr>
          <p:cNvPr id="4" name="3 Marcador de contenido"/>
          <p:cNvSpPr>
            <a:spLocks noGrp="1"/>
          </p:cNvSpPr>
          <p:nvPr>
            <p:ph sz="half" idx="2" hasCustomPrompt="1"/>
          </p:nvPr>
        </p:nvSpPr>
        <p:spPr>
          <a:xfrm>
            <a:off x="629562" y="2276872"/>
            <a:ext cx="7938882" cy="3705276"/>
          </a:xfrm>
          <a:prstGeom prst="rect">
            <a:avLst/>
          </a:prstGeom>
        </p:spPr>
        <p:txBody>
          <a:bodyPr/>
          <a:lstStyle>
            <a:lvl1pPr marL="285750" indent="-285750" algn="just">
              <a:buClr>
                <a:srgbClr val="FF0000"/>
              </a:buClr>
              <a:buFont typeface="Arial" panose="020B0604020202020204" pitchFamily="34" charset="0"/>
              <a:buChar char="»"/>
              <a:defRPr sz="1400" baseline="0">
                <a:solidFill>
                  <a:schemeClr val="tx1">
                    <a:lumMod val="75000"/>
                    <a:lumOff val="25000"/>
                  </a:schemeClr>
                </a:solidFill>
                <a:latin typeface="Segoe UI Light" panose="020B0502040204020203" pitchFamily="34" charset="0"/>
              </a:defRPr>
            </a:lvl1pPr>
            <a:lvl2pPr marL="800100" indent="-342900">
              <a:buClr>
                <a:srgbClr val="FF0000"/>
              </a:buClr>
              <a:buFont typeface="Arial" panose="020B0604020202020204" pitchFamily="34" charset="0"/>
              <a:buChar char="•"/>
              <a:defRPr sz="24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p>
          <a:p>
            <a:pPr lvl="0"/>
            <a:endParaRPr lang="es-CO" dirty="0"/>
          </a:p>
          <a:p>
            <a:pPr lvl="0"/>
            <a:r>
              <a:rPr lang="es-CO" dirty="0"/>
              <a:t>Haga clic para agregar su párrafo Haga clic para agregar su Haga clic para agregar su párrafo Haga clic para agregar su párrafo Haga clic para agregar su párrafo Haga clic para agregar su párrafo </a:t>
            </a:r>
            <a:endParaRPr lang="es-ES" dirty="0"/>
          </a:p>
        </p:txBody>
      </p:sp>
      <p:sp>
        <p:nvSpPr>
          <p:cNvPr id="5" name="Marcador de texto 4"/>
          <p:cNvSpPr>
            <a:spLocks noGrp="1"/>
          </p:cNvSpPr>
          <p:nvPr>
            <p:ph type="body" sz="quarter" idx="10" hasCustomPrompt="1"/>
          </p:nvPr>
        </p:nvSpPr>
        <p:spPr>
          <a:xfrm>
            <a:off x="629841" y="1412779"/>
            <a:ext cx="7939088" cy="358775"/>
          </a:xfrm>
          <a:prstGeom prst="rect">
            <a:avLst/>
          </a:prstGeom>
        </p:spPr>
        <p:txBody>
          <a:bodyPr/>
          <a:lstStyle>
            <a:lvl1pPr marL="0" indent="0" algn="ctr">
              <a:buNone/>
              <a:defRPr sz="2000">
                <a:solidFill>
                  <a:schemeClr val="tx1">
                    <a:lumMod val="75000"/>
                    <a:lumOff val="25000"/>
                  </a:schemeClr>
                </a:solidFill>
                <a:latin typeface="Segoe UI Semibold" panose="020B0702040204020203" pitchFamily="34" charset="0"/>
              </a:defRPr>
            </a:lvl1pPr>
          </a:lstStyle>
          <a:p>
            <a:pPr lvl="0"/>
            <a:r>
              <a:rPr lang="es-CO" dirty="0"/>
              <a:t>¿Haga clic para modificar un subtítulo de la presentación?</a:t>
            </a:r>
          </a:p>
        </p:txBody>
      </p:sp>
    </p:spTree>
    <p:extLst>
      <p:ext uri="{BB962C8B-B14F-4D97-AF65-F5344CB8AC3E}">
        <p14:creationId xmlns:p14="http://schemas.microsoft.com/office/powerpoint/2010/main" val="271508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spTree>
      <p:nvGrpSpPr>
        <p:cNvPr id="1" name=""/>
        <p:cNvGrpSpPr/>
        <p:nvPr/>
      </p:nvGrpSpPr>
      <p:grpSpPr>
        <a:xfrm>
          <a:off x="0" y="0"/>
          <a:ext cx="0" cy="0"/>
          <a:chOff x="0" y="0"/>
          <a:chExt cx="0" cy="0"/>
        </a:xfrm>
      </p:grpSpPr>
      <p:pic>
        <p:nvPicPr>
          <p:cNvPr id="7" name="Picture 3" descr="P:\CKE\Communications\Branding &amp; Identity\MSH_New Logo files 2009\RGB\MSH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95698" y="5943600"/>
            <a:ext cx="1638302" cy="6755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040681" y="4444425"/>
            <a:ext cx="6858000" cy="584775"/>
          </a:xfrm>
          <a:prstGeom prst="rect">
            <a:avLst/>
          </a:prstGeom>
        </p:spPr>
        <p:txBody>
          <a:bodyPr wrap="square">
            <a:spAutoFit/>
          </a:bodyPr>
          <a:lstStyle/>
          <a:p>
            <a:pPr algn="ctr"/>
            <a:r>
              <a:rPr lang="en-US" sz="3200" i="1" kern="0" spc="300" dirty="0">
                <a:solidFill>
                  <a:srgbClr val="788E1E"/>
                </a:solidFill>
                <a:cs typeface="Arial"/>
                <a:sym typeface="Gill Sans"/>
                <a:rtl val="0"/>
              </a:rPr>
              <a:t>e</a:t>
            </a:r>
            <a:r>
              <a:rPr lang="en-US" sz="3200" i="1" kern="0" spc="300" dirty="0" smtClean="0">
                <a:solidFill>
                  <a:srgbClr val="788E1E"/>
                </a:solidFill>
                <a:cs typeface="Arial"/>
                <a:sym typeface="Gill Sans"/>
                <a:rtl val="0"/>
              </a:rPr>
              <a:t>nvision a world</a:t>
            </a:r>
            <a:endParaRPr lang="en-US" sz="3200" i="1" kern="0" spc="300" dirty="0">
              <a:solidFill>
                <a:srgbClr val="788E1E"/>
              </a:solidFill>
              <a:cs typeface="Arial"/>
              <a:sym typeface="Arial"/>
              <a:rtl val="0"/>
            </a:endParaRPr>
          </a:p>
        </p:txBody>
      </p:sp>
      <p:sp>
        <p:nvSpPr>
          <p:cNvPr id="10" name="Rectangle 9"/>
          <p:cNvSpPr/>
          <p:nvPr userDrawn="1"/>
        </p:nvSpPr>
        <p:spPr>
          <a:xfrm>
            <a:off x="1040681" y="4894139"/>
            <a:ext cx="6858000" cy="954107"/>
          </a:xfrm>
          <a:prstGeom prst="rect">
            <a:avLst/>
          </a:prstGeom>
        </p:spPr>
        <p:txBody>
          <a:bodyPr wrap="square">
            <a:spAutoFit/>
          </a:bodyPr>
          <a:lstStyle/>
          <a:p>
            <a:pPr algn="ctr"/>
            <a:r>
              <a:rPr lang="en-US" sz="3600" kern="0" spc="300" dirty="0" smtClean="0">
                <a:solidFill>
                  <a:srgbClr val="788E1E"/>
                </a:solidFill>
                <a:latin typeface="Gill Sans Std Light" pitchFamily="34" charset="0"/>
                <a:cs typeface="Arial"/>
                <a:sym typeface="Gill Sans"/>
                <a:rtl val="0"/>
              </a:rPr>
              <a:t>WHERE</a:t>
            </a:r>
            <a:r>
              <a:rPr lang="en-US" sz="3600" kern="0" spc="300" dirty="0" smtClean="0">
                <a:solidFill>
                  <a:srgbClr val="788E1E"/>
                </a:solidFill>
                <a:latin typeface="Gill Sans MT"/>
                <a:cs typeface="Arial"/>
                <a:sym typeface="Gill Sans"/>
                <a:rtl val="0"/>
              </a:rPr>
              <a:t> EVERYONE</a:t>
            </a:r>
          </a:p>
          <a:p>
            <a:pPr algn="ctr"/>
            <a:r>
              <a:rPr lang="en-US" sz="2000" kern="0" spc="300" dirty="0">
                <a:solidFill>
                  <a:srgbClr val="788E1E"/>
                </a:solidFill>
                <a:latin typeface="Gill Sans Std Light" pitchFamily="34" charset="0"/>
                <a:cs typeface="Arial"/>
                <a:sym typeface="Gill Sans"/>
                <a:rtl val="0"/>
              </a:rPr>
              <a:t>h</a:t>
            </a:r>
            <a:r>
              <a:rPr lang="en-US" sz="2000" kern="0" spc="300" dirty="0" smtClean="0">
                <a:solidFill>
                  <a:srgbClr val="788E1E"/>
                </a:solidFill>
                <a:latin typeface="Gill Sans Std Light" pitchFamily="34" charset="0"/>
                <a:cs typeface="Arial"/>
                <a:sym typeface="Gill Sans"/>
                <a:rtl val="0"/>
              </a:rPr>
              <a:t>as the opportunity for a </a:t>
            </a:r>
            <a:r>
              <a:rPr lang="en-US" sz="2000" b="1" kern="0" spc="300" dirty="0" smtClean="0">
                <a:solidFill>
                  <a:srgbClr val="788E1E"/>
                </a:solidFill>
                <a:latin typeface="Gill Sans MT"/>
                <a:cs typeface="Arial"/>
                <a:sym typeface="Gill Sans"/>
                <a:rtl val="0"/>
              </a:rPr>
              <a:t>healthy life</a:t>
            </a:r>
            <a:endParaRPr lang="en-US" sz="2000" b="1" kern="0" spc="300" dirty="0">
              <a:solidFill>
                <a:srgbClr val="788E1E"/>
              </a:solidFill>
              <a:latin typeface="Gill Sans MT"/>
              <a:cs typeface="Arial"/>
              <a:sym typeface="Arial"/>
              <a:rtl val="0"/>
            </a:endParaRPr>
          </a:p>
        </p:txBody>
      </p:sp>
      <p:cxnSp>
        <p:nvCxnSpPr>
          <p:cNvPr id="11" name="Straight Connector 10"/>
          <p:cNvCxnSpPr/>
          <p:nvPr userDrawn="1"/>
        </p:nvCxnSpPr>
        <p:spPr>
          <a:xfrm>
            <a:off x="6400800" y="4707255"/>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896374" y="4741759"/>
            <a:ext cx="685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icture Placeholder 13"/>
          <p:cNvSpPr>
            <a:spLocks noGrp="1"/>
          </p:cNvSpPr>
          <p:nvPr>
            <p:ph type="pic" sz="quarter" idx="10"/>
          </p:nvPr>
        </p:nvSpPr>
        <p:spPr>
          <a:xfrm>
            <a:off x="0" y="-1"/>
            <a:ext cx="9144000" cy="4382829"/>
          </a:xfrm>
          <a:prstGeom prst="rect">
            <a:avLst/>
          </a:prstGeom>
        </p:spPr>
        <p:txBody>
          <a:bodyPr/>
          <a:lstStyle/>
          <a:p>
            <a:endParaRPr lang="en-US" dirty="0"/>
          </a:p>
        </p:txBody>
      </p:sp>
      <p:sp>
        <p:nvSpPr>
          <p:cNvPr id="8" name="Rectangle 7"/>
          <p:cNvSpPr/>
          <p:nvPr userDrawn="1"/>
        </p:nvSpPr>
        <p:spPr>
          <a:xfrm>
            <a:off x="0" y="4382828"/>
            <a:ext cx="9142259" cy="112972"/>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2479303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57200" y="1143000"/>
            <a:ext cx="8229600" cy="2133600"/>
          </a:xfrm>
          <a:prstGeom prst="rect">
            <a:avLst/>
          </a:prstGeom>
        </p:spPr>
        <p:txBody>
          <a:bodyPr anchor="b"/>
          <a:lstStyle>
            <a:lvl1pPr marL="0" indent="0" algn="ctr">
              <a:buNone/>
              <a:defRPr sz="4000" spc="300" baseline="0">
                <a:solidFill>
                  <a:schemeClr val="accent1"/>
                </a:solidFill>
              </a:defRPr>
            </a:lvl1pPr>
            <a:lvl2pPr marL="0" marR="0" indent="0" algn="ctr" rtl="0">
              <a:spcBef>
                <a:spcPts val="0"/>
              </a:spcBef>
              <a:spcAft>
                <a:spcPts val="0"/>
              </a:spcAft>
              <a:buSzPct val="25000"/>
              <a:buNone/>
              <a:defRPr sz="2400" i="1" baseline="0">
                <a:solidFill>
                  <a:schemeClr val="tx1"/>
                </a:solidFill>
                <a:latin typeface="+mn-lt"/>
              </a:defRPr>
            </a:lvl2pPr>
          </a:lstStyle>
          <a:p>
            <a:pPr lvl="0"/>
            <a:r>
              <a:rPr lang="en-US" dirty="0" smtClean="0"/>
              <a:t>PRESENTATION TITLE</a:t>
            </a:r>
          </a:p>
        </p:txBody>
      </p:sp>
      <p:sp>
        <p:nvSpPr>
          <p:cNvPr id="10" name="Subtitle 2"/>
          <p:cNvSpPr>
            <a:spLocks noGrp="1"/>
          </p:cNvSpPr>
          <p:nvPr>
            <p:ph type="subTitle" idx="1" hasCustomPrompt="1"/>
          </p:nvPr>
        </p:nvSpPr>
        <p:spPr>
          <a:xfrm>
            <a:off x="457200" y="3505200"/>
            <a:ext cx="8229600" cy="1295400"/>
          </a:xfrm>
          <a:prstGeom prst="rect">
            <a:avLst/>
          </a:prstGeom>
        </p:spPr>
        <p:txBody>
          <a:bodyPr>
            <a:normAutofit/>
          </a:bodyPr>
          <a:lstStyle>
            <a:lvl1pPr marL="0" indent="0" algn="ctr">
              <a:buNone/>
              <a:defRPr sz="2400" i="1">
                <a:solidFill>
                  <a:schemeClr val="tx1"/>
                </a:solidFill>
                <a:latin typeface="+mn-lt"/>
              </a:defRPr>
            </a:lvl1pPr>
            <a:lvl2pPr marL="0" marR="0" indent="0" algn="ctr" rtl="0">
              <a:spcBef>
                <a:spcPts val="0"/>
              </a:spcBef>
              <a:spcAft>
                <a:spcPts val="0"/>
              </a:spcAft>
              <a:buSzPct val="25000"/>
              <a:buNone/>
              <a:defRPr spc="3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1" indent="0" algn="ctr" rtl="0">
              <a:spcBef>
                <a:spcPts val="0"/>
              </a:spcBef>
              <a:spcAft>
                <a:spcPts val="0"/>
              </a:spcAft>
              <a:buSzPct val="25000"/>
              <a:buNone/>
            </a:pPr>
            <a:r>
              <a:rPr lang="en-US" sz="2300" b="0" i="1" u="none" strike="noStrike" cap="none" baseline="0" dirty="0" smtClean="0">
                <a:solidFill>
                  <a:schemeClr val="tx2">
                    <a:lumMod val="75000"/>
                  </a:schemeClr>
                </a:solidFill>
                <a:latin typeface="Garamond"/>
                <a:ea typeface="Garamond"/>
                <a:cs typeface="Garamond"/>
                <a:sym typeface="Garamond"/>
              </a:rPr>
              <a:t>Presented by: (Insert name here)</a:t>
            </a:r>
            <a:endParaRPr lang="en-US" sz="2300" b="0" i="1" u="none" strike="noStrike" cap="none" baseline="0" dirty="0">
              <a:solidFill>
                <a:schemeClr val="tx2">
                  <a:lumMod val="75000"/>
                </a:schemeClr>
              </a:solidFill>
              <a:latin typeface="Garamond"/>
              <a:ea typeface="Garamond"/>
              <a:cs typeface="Garamond"/>
              <a:sym typeface="Garamond"/>
            </a:endParaRPr>
          </a:p>
        </p:txBody>
      </p:sp>
      <p:sp>
        <p:nvSpPr>
          <p:cNvPr id="13" name="Rectangle 12"/>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5"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26"/>
          <p:cNvSpPr>
            <a:spLocks noGrp="1"/>
          </p:cNvSpPr>
          <p:nvPr>
            <p:ph type="sldNum" sz="quarter" idx="4"/>
          </p:nvPr>
        </p:nvSpPr>
        <p:spPr>
          <a:xfrm>
            <a:off x="7931624" y="6356350"/>
            <a:ext cx="88483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71844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Section Divider Layout">
    <p:spTree>
      <p:nvGrpSpPr>
        <p:cNvPr id="1" name=""/>
        <p:cNvGrpSpPr/>
        <p:nvPr/>
      </p:nvGrpSpPr>
      <p:grpSpPr>
        <a:xfrm>
          <a:off x="0" y="0"/>
          <a:ext cx="0" cy="0"/>
          <a:chOff x="0" y="0"/>
          <a:chExt cx="0" cy="0"/>
        </a:xfrm>
      </p:grpSpPr>
      <p:sp>
        <p:nvSpPr>
          <p:cNvPr id="12" name="Rectangle 11"/>
          <p:cNvSpPr>
            <a:spLocks noChangeAspect="1"/>
          </p:cNvSpPr>
          <p:nvPr userDrawn="1"/>
        </p:nvSpPr>
        <p:spPr>
          <a:xfrm>
            <a:off x="76200" y="76200"/>
            <a:ext cx="8991600" cy="67056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rtl val="0"/>
            </a:endParaRPr>
          </a:p>
        </p:txBody>
      </p:sp>
      <p:sp>
        <p:nvSpPr>
          <p:cNvPr id="2" name="Title 1"/>
          <p:cNvSpPr>
            <a:spLocks noGrp="1"/>
          </p:cNvSpPr>
          <p:nvPr>
            <p:ph type="ctrTitle" hasCustomPrompt="1"/>
          </p:nvPr>
        </p:nvSpPr>
        <p:spPr>
          <a:xfrm>
            <a:off x="685800" y="1752600"/>
            <a:ext cx="7772400" cy="1924050"/>
          </a:xfrm>
          <a:prstGeom prst="rect">
            <a:avLst/>
          </a:prstGeom>
        </p:spPr>
        <p:txBody>
          <a:bodyPr anchor="b"/>
          <a:lstStyle>
            <a:lvl1pPr algn="ctr">
              <a:defRPr spc="300" baseline="0">
                <a:solidFill>
                  <a:schemeClr val="bg1"/>
                </a:solidFill>
                <a:latin typeface="Gill Sans MT" panose="020B0502020104020203" pitchFamily="34"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685800" y="3809999"/>
            <a:ext cx="7772400" cy="685801"/>
          </a:xfrm>
          <a:prstGeom prst="rect">
            <a:avLst/>
          </a:prstGeom>
        </p:spPr>
        <p:txBody>
          <a:bodyPr/>
          <a:lstStyle>
            <a:lvl1pPr marL="0" indent="0" algn="ctr">
              <a:buNone/>
              <a:defRPr i="1" spc="3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Subtitle</a:t>
            </a:r>
            <a:endParaRPr lang="en-US" dirty="0"/>
          </a:p>
        </p:txBody>
      </p:sp>
      <p:pic>
        <p:nvPicPr>
          <p:cNvPr id="13"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userDrawn="1"/>
        </p:nvCxnSpPr>
        <p:spPr>
          <a:xfrm>
            <a:off x="76200" y="1752600"/>
            <a:ext cx="7931624" cy="0"/>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26"/>
          <p:cNvSpPr>
            <a:spLocks noGrp="1"/>
          </p:cNvSpPr>
          <p:nvPr>
            <p:ph type="sldNum" sz="quarter" idx="4"/>
          </p:nvPr>
        </p:nvSpPr>
        <p:spPr>
          <a:xfrm>
            <a:off x="7931623" y="6356350"/>
            <a:ext cx="898477"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23872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202487" cy="1362075"/>
          </a:xfrm>
          <a:prstGeom prst="rect">
            <a:avLst/>
          </a:prstGeom>
        </p:spPr>
        <p:txBody>
          <a:bodyPr anchor="t">
            <a:normAutofit/>
          </a:bodyPr>
          <a:lstStyle>
            <a:lvl1pPr algn="l">
              <a:defRPr sz="3600" b="0" strike="noStrike" cap="all" spc="0">
                <a:solidFill>
                  <a:schemeClr val="accent2"/>
                </a:solidFill>
                <a:latin typeface="Gill Sans MT" panose="020B05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202487" cy="1500187"/>
          </a:xfrm>
          <a:prstGeom prst="rect">
            <a:avLst/>
          </a:prstGeom>
        </p:spPr>
        <p:txBody>
          <a:bodyPr anchor="b"/>
          <a:lstStyle>
            <a:lvl1pPr marL="0" indent="0">
              <a:buNone/>
              <a:defRPr sz="2000" i="1" spc="3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Slide Number Placeholder 26"/>
          <p:cNvSpPr>
            <a:spLocks noGrp="1"/>
          </p:cNvSpPr>
          <p:nvPr>
            <p:ph type="sldNum" sz="quarter" idx="4"/>
          </p:nvPr>
        </p:nvSpPr>
        <p:spPr>
          <a:xfrm>
            <a:off x="7931623" y="6356350"/>
            <a:ext cx="939421"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59811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defRPr sz="3200" spc="0">
                <a:latin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7467600" cy="4830763"/>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32390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bullet lis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81000"/>
            <a:ext cx="7543800" cy="609600"/>
          </a:xfr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931624" y="6356350"/>
            <a:ext cx="983776" cy="365125"/>
          </a:xfrm>
        </p:spPr>
        <p:txBody>
          <a:bodyPr/>
          <a:lstStyle/>
          <a:p>
            <a:fld id="{B96A8C67-B9EF-4EB6-9B06-D1F8B79AF090}"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1"/>
          </p:nvPr>
        </p:nvSpPr>
        <p:spPr>
          <a:xfrm>
            <a:off x="381000" y="1219200"/>
            <a:ext cx="7543800" cy="48768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86389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Presentati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7474424" cy="792162"/>
          </a:xfrm>
        </p:spPr>
        <p:txBody>
          <a:bodyPr>
            <a:noAutofit/>
          </a:bodyPr>
          <a:lstStyle>
            <a:lvl1pPr>
              <a:defRPr sz="3200" spc="300" baseline="0"/>
            </a:lvl1pPr>
          </a:lstStyle>
          <a:p>
            <a:r>
              <a:rPr lang="en-US" dirty="0" smtClean="0"/>
              <a:t>STRONGER HEALTH SYSTEMS.</a:t>
            </a:r>
            <a:br>
              <a:rPr lang="en-US" dirty="0" smtClean="0"/>
            </a:br>
            <a:r>
              <a:rPr lang="en-US" dirty="0" smtClean="0"/>
              <a:t>GREATER HEALTH IMPACT.</a:t>
            </a:r>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29311"/>
            <a:ext cx="7924801" cy="16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userDrawn="1"/>
        </p:nvCxnSpPr>
        <p:spPr>
          <a:xfrm>
            <a:off x="0" y="1524000"/>
            <a:ext cx="79248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124200" y="3883078"/>
            <a:ext cx="4800601" cy="1222322"/>
          </a:xfrm>
          <a:prstGeom prst="rect">
            <a:avLst/>
          </a:prstGeom>
          <a:noFill/>
        </p:spPr>
        <p:txBody>
          <a:bodyPr wrap="square" rtlCol="0">
            <a:spAutoFit/>
          </a:bodyPr>
          <a:lstStyle/>
          <a:p>
            <a:pPr algn="r">
              <a:lnSpc>
                <a:spcPts val="3000"/>
              </a:lnSpc>
            </a:pPr>
            <a:r>
              <a:rPr lang="en-US" sz="2000" i="1" kern="0" dirty="0" smtClean="0">
                <a:solidFill>
                  <a:srgbClr val="3F3F3F"/>
                </a:solidFill>
                <a:cs typeface="Arial"/>
                <a:sym typeface="Arial"/>
                <a:rtl val="0"/>
              </a:rPr>
              <a:t>Saving lives and improving the health of the world’s poorest and most vulnerable people by closing the gap between knowledge and action in public health.</a:t>
            </a:r>
            <a:endParaRPr lang="en-US" sz="2000" i="1" kern="0" dirty="0">
              <a:solidFill>
                <a:srgbClr val="3F3F3F"/>
              </a:solidFill>
              <a:cs typeface="Arial"/>
              <a:sym typeface="Arial"/>
              <a:rtl val="0"/>
            </a:endParaRPr>
          </a:p>
        </p:txBody>
      </p:sp>
      <p:pic>
        <p:nvPicPr>
          <p:cNvPr id="8" name="Picture 3" descr="P:\CKE\Communications\Branding &amp; Identity\MSH_New Logo files 2009\RGB\MSH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0" y="5354650"/>
            <a:ext cx="1349071" cy="556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6476999" y="5745288"/>
            <a:ext cx="1524001" cy="426912"/>
          </a:xfrm>
          <a:prstGeom prst="rect">
            <a:avLst/>
          </a:prstGeom>
          <a:noFill/>
        </p:spPr>
        <p:txBody>
          <a:bodyPr wrap="square" rtlCol="0">
            <a:spAutoFit/>
          </a:bodyPr>
          <a:lstStyle/>
          <a:p>
            <a:pPr algn="r">
              <a:lnSpc>
                <a:spcPct val="150000"/>
              </a:lnSpc>
            </a:pPr>
            <a:r>
              <a:rPr lang="en-US" sz="1600" i="1" kern="0" dirty="0" smtClean="0">
                <a:solidFill>
                  <a:srgbClr val="3F3F3F"/>
                </a:solidFill>
                <a:cs typeface="Arial"/>
                <a:sym typeface="Arial"/>
                <a:rtl val="0"/>
              </a:rPr>
              <a:t>www.msh.org</a:t>
            </a:r>
            <a:endParaRPr lang="en-US" sz="1600" i="1" kern="0" dirty="0">
              <a:solidFill>
                <a:srgbClr val="3F3F3F"/>
              </a:solidFill>
              <a:cs typeface="Arial"/>
              <a:sym typeface="Arial"/>
              <a:rtl val="0"/>
            </a:endParaRPr>
          </a:p>
        </p:txBody>
      </p:sp>
      <p:sp>
        <p:nvSpPr>
          <p:cNvPr id="10" name="Rectangle 9"/>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26905356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67200" y="13716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15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defRPr sz="3200" spc="0">
                <a:latin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7467600" cy="4830763"/>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66848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1" name="Slide Number Placeholder 26"/>
          <p:cNvSpPr>
            <a:spLocks noGrp="1"/>
          </p:cNvSpPr>
          <p:nvPr>
            <p:ph type="sldNum" sz="quarter" idx="4"/>
          </p:nvPr>
        </p:nvSpPr>
        <p:spPr>
          <a:xfrm>
            <a:off x="7931624" y="6356350"/>
            <a:ext cx="10599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8234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10" name="Picture 3" descr="P:\CKE\Communications\Branding &amp; Identity\MSH_New Logo files 2009\RGB\MSH_rgb.jpg"/>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26"/>
          <p:cNvSpPr>
            <a:spLocks noGrp="1"/>
          </p:cNvSpPr>
          <p:nvPr>
            <p:ph type="sldNum" sz="quarter" idx="4"/>
          </p:nvPr>
        </p:nvSpPr>
        <p:spPr>
          <a:xfrm>
            <a:off x="7931624" y="6356350"/>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38773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219200"/>
            <a:ext cx="4724400" cy="4906963"/>
          </a:xfrm>
          <a:prstGeom prst="rect">
            <a:avLst/>
          </a:prstGeom>
        </p:spPr>
        <p:txBody>
          <a:bodyPr/>
          <a:lstStyle>
            <a:lvl1pPr>
              <a:buClr>
                <a:schemeClr val="accent2"/>
              </a:buClr>
              <a:defRPr sz="3200"/>
            </a:lvl1pPr>
            <a:lvl2pPr>
              <a:buClr>
                <a:schemeClr val="accent2"/>
              </a:buClr>
              <a:defRPr sz="2800"/>
            </a:lvl2pPr>
            <a:lvl3pPr>
              <a:buClr>
                <a:schemeClr val="accent2"/>
              </a:buClr>
              <a:defRPr sz="2400"/>
            </a:lvl3pPr>
            <a:lvl4pPr>
              <a:buClr>
                <a:schemeClr val="accent2"/>
              </a:buClr>
              <a:defRPr sz="2000"/>
            </a:lvl4pPr>
            <a:lvl5pPr>
              <a:buClr>
                <a:schemeClr val="accent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219200"/>
            <a:ext cx="2667000" cy="4906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2" name="Slide Number Placeholder 26"/>
          <p:cNvSpPr>
            <a:spLocks noGrp="1"/>
          </p:cNvSpPr>
          <p:nvPr>
            <p:ph type="sldNum" sz="quarter" idx="4"/>
          </p:nvPr>
        </p:nvSpPr>
        <p:spPr>
          <a:xfrm>
            <a:off x="7931624" y="6356350"/>
            <a:ext cx="1007660"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33784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6934200" cy="414338"/>
          </a:xfrm>
          <a:prstGeom prst="rect">
            <a:avLst/>
          </a:prstGeom>
        </p:spPr>
        <p:txBody>
          <a:bodyPr anchor="b">
            <a:normAutofit/>
          </a:bodyPr>
          <a:lstStyle>
            <a:lvl1pPr algn="r">
              <a:defRPr sz="1800" b="1" spc="0">
                <a:latin typeface="Gill Sans MT" panose="020B05020201040202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142999"/>
            <a:ext cx="7924800" cy="36576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90600" y="5291138"/>
            <a:ext cx="6934200" cy="804862"/>
          </a:xfrm>
          <a:prstGeom prst="rect">
            <a:avLst/>
          </a:prstGeom>
        </p:spPr>
        <p:txBody>
          <a:bodyPr/>
          <a:lstStyle>
            <a:lvl1pPr marL="0" indent="0" algn="r">
              <a:buNone/>
              <a:defRPr sz="1400" i="1" spc="3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26"/>
          <p:cNvSpPr>
            <a:spLocks noGrp="1"/>
          </p:cNvSpPr>
          <p:nvPr>
            <p:ph type="sldNum" sz="quarter" idx="4"/>
          </p:nvPr>
        </p:nvSpPr>
        <p:spPr>
          <a:xfrm>
            <a:off x="7931623" y="6356350"/>
            <a:ext cx="1048603"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709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 lis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81000"/>
            <a:ext cx="7543800" cy="609600"/>
          </a:xfr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7931624" y="6356350"/>
            <a:ext cx="983776" cy="365125"/>
          </a:xfrm>
        </p:spPr>
        <p:txBody>
          <a:bodyPr/>
          <a:lstStyle/>
          <a:p>
            <a:fld id="{B96A8C67-B9EF-4EB6-9B06-D1F8B79AF090}"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1"/>
          </p:nvPr>
        </p:nvSpPr>
        <p:spPr>
          <a:xfrm>
            <a:off x="381000" y="1219200"/>
            <a:ext cx="7543800" cy="48768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088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resentatio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7474424" cy="792162"/>
          </a:xfrm>
        </p:spPr>
        <p:txBody>
          <a:bodyPr>
            <a:noAutofit/>
          </a:bodyPr>
          <a:lstStyle>
            <a:lvl1pPr>
              <a:defRPr sz="3200" spc="300" baseline="0"/>
            </a:lvl1pPr>
          </a:lstStyle>
          <a:p>
            <a:r>
              <a:rPr lang="en-US" dirty="0" smtClean="0"/>
              <a:t>STRONGER HEALTH SYSTEMS.</a:t>
            </a:r>
            <a:br>
              <a:rPr lang="en-US" dirty="0" smtClean="0"/>
            </a:br>
            <a:r>
              <a:rPr lang="en-US" dirty="0" smtClean="0"/>
              <a:t>GREATER HEALTH IMPACT.</a:t>
            </a:r>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29311"/>
            <a:ext cx="7924801" cy="16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userDrawn="1"/>
        </p:nvCxnSpPr>
        <p:spPr>
          <a:xfrm>
            <a:off x="0" y="1524000"/>
            <a:ext cx="792480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3124200" y="3883078"/>
            <a:ext cx="4800601" cy="1222322"/>
          </a:xfrm>
          <a:prstGeom prst="rect">
            <a:avLst/>
          </a:prstGeom>
          <a:noFill/>
        </p:spPr>
        <p:txBody>
          <a:bodyPr wrap="square" rtlCol="0">
            <a:spAutoFit/>
          </a:bodyPr>
          <a:lstStyle/>
          <a:p>
            <a:pPr algn="r">
              <a:lnSpc>
                <a:spcPts val="3000"/>
              </a:lnSpc>
            </a:pPr>
            <a:r>
              <a:rPr lang="en-US" sz="2000" i="1" kern="0" dirty="0" smtClean="0">
                <a:solidFill>
                  <a:srgbClr val="3F3F3F"/>
                </a:solidFill>
                <a:cs typeface="Arial"/>
                <a:sym typeface="Arial"/>
                <a:rtl val="0"/>
              </a:rPr>
              <a:t>Saving lives and improving the health of the world’s poorest and most vulnerable people by closing the gap between knowledge and action in public health.</a:t>
            </a:r>
            <a:endParaRPr lang="en-US" sz="2000" i="1" kern="0" dirty="0">
              <a:solidFill>
                <a:srgbClr val="3F3F3F"/>
              </a:solidFill>
              <a:cs typeface="Arial"/>
              <a:sym typeface="Arial"/>
              <a:rtl val="0"/>
            </a:endParaRPr>
          </a:p>
        </p:txBody>
      </p:sp>
      <p:pic>
        <p:nvPicPr>
          <p:cNvPr id="8" name="Picture 3" descr="P:\CKE\Communications\Branding &amp; Identity\MSH_New Logo files 2009\RGB\MSH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53200" y="5354650"/>
            <a:ext cx="1349071" cy="556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6476999" y="5745288"/>
            <a:ext cx="1524001" cy="426912"/>
          </a:xfrm>
          <a:prstGeom prst="rect">
            <a:avLst/>
          </a:prstGeom>
          <a:noFill/>
        </p:spPr>
        <p:txBody>
          <a:bodyPr wrap="square" rtlCol="0">
            <a:spAutoFit/>
          </a:bodyPr>
          <a:lstStyle/>
          <a:p>
            <a:pPr algn="r">
              <a:lnSpc>
                <a:spcPct val="150000"/>
              </a:lnSpc>
            </a:pPr>
            <a:r>
              <a:rPr lang="en-US" sz="1600" i="1" kern="0" dirty="0" smtClean="0">
                <a:solidFill>
                  <a:srgbClr val="3F3F3F"/>
                </a:solidFill>
                <a:cs typeface="Arial"/>
                <a:sym typeface="Arial"/>
                <a:rtl val="0"/>
              </a:rPr>
              <a:t>www.msh.org</a:t>
            </a:r>
            <a:endParaRPr lang="en-US" sz="1600" i="1" kern="0" dirty="0">
              <a:solidFill>
                <a:srgbClr val="3F3F3F"/>
              </a:solidFill>
              <a:cs typeface="Arial"/>
              <a:sym typeface="Arial"/>
              <a:rtl val="0"/>
            </a:endParaRPr>
          </a:p>
        </p:txBody>
      </p:sp>
      <p:sp>
        <p:nvSpPr>
          <p:cNvPr id="10" name="Rectangle 9"/>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spTree>
    <p:extLst>
      <p:ext uri="{BB962C8B-B14F-4D97-AF65-F5344CB8AC3E}">
        <p14:creationId xmlns:p14="http://schemas.microsoft.com/office/powerpoint/2010/main" val="405679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267200" y="1371600"/>
            <a:ext cx="3657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2534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0838"/>
            <a:ext cx="7467600" cy="639762"/>
          </a:xfrm>
          <a:prstGeom prst="rect">
            <a:avLst/>
          </a:prstGeom>
        </p:spPr>
        <p:txBody>
          <a:bodyPr>
            <a:norm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r>
              <a:rPr lang="en-US" dirty="0" smtClean="0"/>
              <a:t>CLICK TO EDIT MASTER TITLE STYLE</a:t>
            </a:r>
            <a:endParaRPr lang="en-US" dirty="0"/>
          </a:p>
        </p:txBody>
      </p:sp>
      <p:sp>
        <p:nvSpPr>
          <p:cNvPr id="11" name="Slide Number Placeholder 26"/>
          <p:cNvSpPr>
            <a:spLocks noGrp="1"/>
          </p:cNvSpPr>
          <p:nvPr>
            <p:ph type="sldNum" sz="quarter" idx="4"/>
          </p:nvPr>
        </p:nvSpPr>
        <p:spPr>
          <a:xfrm>
            <a:off x="7931624" y="6356350"/>
            <a:ext cx="10599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0673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emf"/><Relationship Id="rId2" Type="http://schemas.openxmlformats.org/officeDocument/2006/relationships/slideLayout" Target="../slideLayouts/slideLayout17.xml"/><Relationship Id="rId16" Type="http://schemas.microsoft.com/office/2007/relationships/hdphoto" Target="../media/hdphoto1.wdp"/><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emf"/><Relationship Id="rId2" Type="http://schemas.openxmlformats.org/officeDocument/2006/relationships/slideLayout" Target="../slideLayouts/slideLayout30.xml"/><Relationship Id="rId16" Type="http://schemas.microsoft.com/office/2007/relationships/hdphoto" Target="../media/hdphoto1.wdp"/><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2.emf"/><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microsoft.com/office/2007/relationships/hdphoto" Target="../media/hdphoto1.wdp"/><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23" name="Picture 3" descr="P:\CKE\Communications\Branding &amp; Identity\MSH_New Logo files 2009\RGB\MSH_rgb.jpg"/>
          <p:cNvPicPr>
            <a:picLocks noChangeAspect="1" noChangeArrowheads="1"/>
          </p:cNvPicPr>
          <p:nvPr userDrawn="1"/>
        </p:nvPicPr>
        <p:blipFill rotWithShape="1">
          <a:blip r:embed="rId17" cstate="print">
            <a:duotone>
              <a:schemeClr val="bg2">
                <a:shade val="45000"/>
                <a:satMod val="135000"/>
              </a:schemeClr>
              <a:prstClr val="white"/>
            </a:duotone>
            <a:extLst>
              <a:ext uri="{BEBA8EAE-BF5A-486C-A8C5-ECC9F3942E4B}">
                <a14:imgProps xmlns:a14="http://schemas.microsoft.com/office/drawing/2010/main">
                  <a14:imgLayer r:embed="rId18">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userDrawn="1"/>
        </p:nvCxnSpPr>
        <p:spPr>
          <a:xfrm>
            <a:off x="0" y="1066800"/>
            <a:ext cx="7931624" cy="0"/>
          </a:xfrm>
          <a:prstGeom prst="line">
            <a:avLst/>
          </a:prstGeom>
          <a:ln w="28575">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Placeholder 19"/>
          <p:cNvSpPr>
            <a:spLocks noGrp="1"/>
          </p:cNvSpPr>
          <p:nvPr>
            <p:ph type="title"/>
          </p:nvPr>
        </p:nvSpPr>
        <p:spPr>
          <a:xfrm>
            <a:off x="457200" y="274638"/>
            <a:ext cx="7474424"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6" name="Text Placeholder 25"/>
          <p:cNvSpPr>
            <a:spLocks noGrp="1"/>
          </p:cNvSpPr>
          <p:nvPr>
            <p:ph type="body" idx="1"/>
          </p:nvPr>
        </p:nvSpPr>
        <p:spPr>
          <a:xfrm>
            <a:off x="457200" y="1447800"/>
            <a:ext cx="7474424"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kern="0" smtClean="0">
                <a:solidFill>
                  <a:prstClr val="white"/>
                </a:solidFill>
                <a:cs typeface="Arial"/>
                <a:sym typeface="Arial"/>
                <a:rtl val="0"/>
              </a:rPr>
              <a:pPr/>
              <a:t>‹#›</a:t>
            </a:fld>
            <a:endParaRPr lang="en-US" kern="0">
              <a:solidFill>
                <a:prstClr val="white"/>
              </a:solidFill>
              <a:cs typeface="Arial"/>
              <a:sym typeface="Arial"/>
              <a:rtl val="0"/>
            </a:endParaRPr>
          </a:p>
        </p:txBody>
      </p:sp>
    </p:spTree>
    <p:extLst>
      <p:ext uri="{BB962C8B-B14F-4D97-AF65-F5344CB8AC3E}">
        <p14:creationId xmlns:p14="http://schemas.microsoft.com/office/powerpoint/2010/main" val="6187004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719" r:id="rId14"/>
    <p:sldLayoutId id="2147483720" r:id="rId15"/>
  </p:sldLayoutIdLst>
  <p:hf hdr="0" ftr="0" dt="0"/>
  <p:txStyles>
    <p:title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23" name="Picture 3" descr="P:\CKE\Communications\Branding &amp; Identity\MSH_New Logo files 2009\RGB\MSH_rgb.jpg"/>
          <p:cNvPicPr>
            <a:picLocks noChangeAspect="1" noChangeArrowheads="1"/>
          </p:cNvPicPr>
          <p:nvPr userDrawn="1"/>
        </p:nvPicPr>
        <p:blipFill rotWithShape="1">
          <a:blip r:embed="rId15" cstate="print">
            <a:duotone>
              <a:schemeClr val="bg2">
                <a:shade val="45000"/>
                <a:satMod val="135000"/>
              </a:schemeClr>
              <a:prstClr val="white"/>
            </a:duotone>
            <a:extLst>
              <a:ext uri="{BEBA8EAE-BF5A-486C-A8C5-ECC9F3942E4B}">
                <a14:imgProps xmlns:a14="http://schemas.microsoft.com/office/drawing/2010/main">
                  <a14:imgLayer r:embed="rId16">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userDrawn="1"/>
        </p:nvCxnSpPr>
        <p:spPr>
          <a:xfrm>
            <a:off x="0" y="1066800"/>
            <a:ext cx="7931624" cy="0"/>
          </a:xfrm>
          <a:prstGeom prst="line">
            <a:avLst/>
          </a:prstGeom>
          <a:ln w="28575">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Placeholder 19"/>
          <p:cNvSpPr>
            <a:spLocks noGrp="1"/>
          </p:cNvSpPr>
          <p:nvPr>
            <p:ph type="title"/>
          </p:nvPr>
        </p:nvSpPr>
        <p:spPr>
          <a:xfrm>
            <a:off x="457200" y="274638"/>
            <a:ext cx="7474424"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6" name="Text Placeholder 25"/>
          <p:cNvSpPr>
            <a:spLocks noGrp="1"/>
          </p:cNvSpPr>
          <p:nvPr>
            <p:ph type="body" idx="1"/>
          </p:nvPr>
        </p:nvSpPr>
        <p:spPr>
          <a:xfrm>
            <a:off x="457200" y="1447800"/>
            <a:ext cx="7474424"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kern="0" smtClean="0">
                <a:solidFill>
                  <a:prstClr val="white"/>
                </a:solidFill>
                <a:cs typeface="Arial"/>
                <a:sym typeface="Arial"/>
                <a:rtl val="0"/>
              </a:rPr>
              <a:pPr/>
              <a:t>‹#›</a:t>
            </a:fld>
            <a:endParaRPr lang="en-US" kern="0">
              <a:solidFill>
                <a:prstClr val="white"/>
              </a:solidFill>
              <a:cs typeface="Arial"/>
              <a:sym typeface="Arial"/>
              <a:rtl val="0"/>
            </a:endParaRPr>
          </a:p>
        </p:txBody>
      </p:sp>
    </p:spTree>
    <p:extLst>
      <p:ext uri="{BB962C8B-B14F-4D97-AF65-F5344CB8AC3E}">
        <p14:creationId xmlns:p14="http://schemas.microsoft.com/office/powerpoint/2010/main" val="38809702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23" name="Picture 3" descr="P:\CKE\Communications\Branding &amp; Identity\MSH_New Logo files 2009\RGB\MSH_rgb.jpg"/>
          <p:cNvPicPr>
            <a:picLocks noChangeAspect="1" noChangeArrowheads="1"/>
          </p:cNvPicPr>
          <p:nvPr userDrawn="1"/>
        </p:nvPicPr>
        <p:blipFill rotWithShape="1">
          <a:blip r:embed="rId15" cstate="print">
            <a:duotone>
              <a:schemeClr val="bg2">
                <a:shade val="45000"/>
                <a:satMod val="135000"/>
              </a:schemeClr>
              <a:prstClr val="white"/>
            </a:duotone>
            <a:extLst>
              <a:ext uri="{BEBA8EAE-BF5A-486C-A8C5-ECC9F3942E4B}">
                <a14:imgProps xmlns:a14="http://schemas.microsoft.com/office/drawing/2010/main">
                  <a14:imgLayer r:embed="rId16">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userDrawn="1"/>
        </p:nvCxnSpPr>
        <p:spPr>
          <a:xfrm>
            <a:off x="0" y="1066800"/>
            <a:ext cx="7931624" cy="0"/>
          </a:xfrm>
          <a:prstGeom prst="line">
            <a:avLst/>
          </a:prstGeom>
          <a:ln w="28575">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Placeholder 19"/>
          <p:cNvSpPr>
            <a:spLocks noGrp="1"/>
          </p:cNvSpPr>
          <p:nvPr>
            <p:ph type="title"/>
          </p:nvPr>
        </p:nvSpPr>
        <p:spPr>
          <a:xfrm>
            <a:off x="457200" y="274638"/>
            <a:ext cx="7474424"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6" name="Text Placeholder 25"/>
          <p:cNvSpPr>
            <a:spLocks noGrp="1"/>
          </p:cNvSpPr>
          <p:nvPr>
            <p:ph type="body" idx="1"/>
          </p:nvPr>
        </p:nvSpPr>
        <p:spPr>
          <a:xfrm>
            <a:off x="457200" y="1447800"/>
            <a:ext cx="7474424"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kern="0" smtClean="0">
                <a:solidFill>
                  <a:prstClr val="white"/>
                </a:solidFill>
                <a:cs typeface="Arial"/>
                <a:sym typeface="Arial"/>
                <a:rtl val="0"/>
              </a:rPr>
              <a:pPr/>
              <a:t>‹#›</a:t>
            </a:fld>
            <a:endParaRPr lang="en-US" kern="0">
              <a:solidFill>
                <a:prstClr val="white"/>
              </a:solidFill>
              <a:cs typeface="Arial"/>
              <a:sym typeface="Arial"/>
              <a:rtl val="0"/>
            </a:endParaRPr>
          </a:p>
        </p:txBody>
      </p:sp>
    </p:spTree>
    <p:extLst>
      <p:ext uri="{BB962C8B-B14F-4D97-AF65-F5344CB8AC3E}">
        <p14:creationId xmlns:p14="http://schemas.microsoft.com/office/powerpoint/2010/main" val="40182190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6271404"/>
            <a:ext cx="9144000" cy="586596"/>
          </a:xfrm>
          <a:prstGeom prst="rect">
            <a:avLst/>
          </a:pr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kern="0">
              <a:solidFill>
                <a:prstClr val="white"/>
              </a:solidFill>
              <a:sym typeface="Arial"/>
              <a:rtl val="0"/>
            </a:endParaRPr>
          </a:p>
        </p:txBody>
      </p:sp>
      <p:pic>
        <p:nvPicPr>
          <p:cNvPr id="23" name="Picture 3" descr="P:\CKE\Communications\Branding &amp; Identity\MSH_New Logo files 2009\RGB\MSH_rgb.jpg"/>
          <p:cNvPicPr>
            <a:picLocks noChangeAspect="1" noChangeArrowheads="1"/>
          </p:cNvPicPr>
          <p:nvPr userDrawn="1"/>
        </p:nvPicPr>
        <p:blipFill rotWithShape="1">
          <a:blip r:embed="rId14" cstate="print">
            <a:duotone>
              <a:schemeClr val="bg2">
                <a:shade val="45000"/>
                <a:satMod val="135000"/>
              </a:schemeClr>
              <a:prstClr val="white"/>
            </a:duotone>
            <a:extLst>
              <a:ext uri="{BEBA8EAE-BF5A-486C-A8C5-ECC9F3942E4B}">
                <a14:imgProps xmlns:a14="http://schemas.microsoft.com/office/drawing/2010/main">
                  <a14:imgLayer r:embed="rId15">
                    <a14:imgEffect>
                      <a14:backgroundRemoval t="0" b="100000" l="0" r="37321">
                        <a14:foregroundMark x1="19378" y1="32302" x2="19378" y2="32302"/>
                        <a14:foregroundMark x1="21850" y1="24178" x2="21850" y2="24178"/>
                        <a14:foregroundMark x1="23046" y1="15474" x2="23046" y2="15474"/>
                        <a14:foregroundMark x1="16108" y1="38104" x2="16108" y2="38104"/>
                        <a14:foregroundMark x1="14593" y1="44681" x2="14593" y2="44681"/>
                        <a14:foregroundMark x1="14593" y1="74081" x2="14593" y2="74081"/>
                        <a14:foregroundMark x1="11882" y1="82012" x2="11882" y2="82012"/>
                        <a14:foregroundMark x1="20574" y1="60735" x2="20574" y2="60735"/>
                        <a14:foregroundMark x1="24242" y1="51257" x2="24242" y2="51257"/>
                        <a14:foregroundMark x1="10686" y1="15474" x2="10686" y2="15474"/>
                        <a14:foregroundMark x1="6459" y1="24952" x2="6459" y2="24952"/>
                        <a14:foregroundMark x1="30861" y1="30754" x2="30861" y2="30754"/>
                        <a14:foregroundMark x1="32935" y1="38878" x2="32935" y2="38878"/>
                        <a14:foregroundMark x1="5263" y1="74662" x2="5263" y2="74662"/>
                        <a14:foregroundMark x1="2552" y1="39652" x2="2552" y2="39652"/>
                        <a14:foregroundMark x1="2233" y1="62282" x2="2233" y2="62282"/>
                        <a14:foregroundMark x1="33254" y1="57253" x2="33254" y2="57253"/>
                        <a14:foregroundMark x1="32376" y1="68085" x2="32376" y2="68085"/>
                        <a14:foregroundMark x1="18182" y1="10638" x2="9410" y2="16441"/>
                        <a14:backgroundMark x1="15869" y1="19729" x2="15869" y2="19729"/>
                      </a14:backgroundRemoval>
                    </a14:imgEffect>
                    <a14:imgEffect>
                      <a14:brightnessContrast bright="100000"/>
                    </a14:imgEffect>
                  </a14:imgLayer>
                </a14:imgProps>
              </a:ext>
              <a:ext uri="{28A0092B-C50C-407E-A947-70E740481C1C}">
                <a14:useLocalDpi xmlns:a14="http://schemas.microsoft.com/office/drawing/2010/main" val="0"/>
              </a:ext>
            </a:extLst>
          </a:blip>
          <a:srcRect r="62805"/>
          <a:stretch/>
        </p:blipFill>
        <p:spPr bwMode="auto">
          <a:xfrm>
            <a:off x="7605426" y="6379207"/>
            <a:ext cx="326198" cy="36164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p:cNvCxnSpPr/>
          <p:nvPr userDrawn="1"/>
        </p:nvCxnSpPr>
        <p:spPr>
          <a:xfrm>
            <a:off x="0" y="1066800"/>
            <a:ext cx="7931624" cy="0"/>
          </a:xfrm>
          <a:prstGeom prst="line">
            <a:avLst/>
          </a:prstGeom>
          <a:ln w="28575">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69950" y="6351408"/>
            <a:ext cx="5073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Placeholder 19"/>
          <p:cNvSpPr>
            <a:spLocks noGrp="1"/>
          </p:cNvSpPr>
          <p:nvPr>
            <p:ph type="title"/>
          </p:nvPr>
        </p:nvSpPr>
        <p:spPr>
          <a:xfrm>
            <a:off x="457200" y="274638"/>
            <a:ext cx="7474424"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6" name="Text Placeholder 25"/>
          <p:cNvSpPr>
            <a:spLocks noGrp="1"/>
          </p:cNvSpPr>
          <p:nvPr>
            <p:ph type="body" idx="1"/>
          </p:nvPr>
        </p:nvSpPr>
        <p:spPr>
          <a:xfrm>
            <a:off x="457200" y="1447800"/>
            <a:ext cx="7474424"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Slide Number Placeholder 26"/>
          <p:cNvSpPr>
            <a:spLocks noGrp="1"/>
          </p:cNvSpPr>
          <p:nvPr>
            <p:ph type="sldNum" sz="quarter" idx="4"/>
          </p:nvPr>
        </p:nvSpPr>
        <p:spPr>
          <a:xfrm>
            <a:off x="7931624" y="6356350"/>
            <a:ext cx="907576" cy="365125"/>
          </a:xfrm>
          <a:prstGeom prst="rect">
            <a:avLst/>
          </a:prstGeom>
        </p:spPr>
        <p:txBody>
          <a:bodyPr vert="horz" lIns="91440" tIns="45720" rIns="91440" bIns="45720" rtlCol="0" anchor="ctr"/>
          <a:lstStyle>
            <a:lvl1pPr algn="l">
              <a:defRPr sz="1200">
                <a:solidFill>
                  <a:schemeClr val="bg1"/>
                </a:solidFill>
                <a:latin typeface="+mj-lt"/>
              </a:defRPr>
            </a:lvl1pPr>
          </a:lstStyle>
          <a:p>
            <a:fld id="{B96A8C67-B9EF-4EB6-9B06-D1F8B79AF090}" type="slidenum">
              <a:rPr lang="en-US" kern="0" smtClean="0">
                <a:solidFill>
                  <a:prstClr val="white"/>
                </a:solidFill>
                <a:cs typeface="Arial"/>
                <a:sym typeface="Arial"/>
                <a:rtl val="0"/>
              </a:rPr>
              <a:pPr/>
              <a:t>‹#›</a:t>
            </a:fld>
            <a:endParaRPr lang="en-US" kern="0">
              <a:solidFill>
                <a:prstClr val="white"/>
              </a:solidFill>
              <a:cs typeface="Arial"/>
              <a:sym typeface="Arial"/>
              <a:rtl val="0"/>
            </a:endParaRPr>
          </a:p>
        </p:txBody>
      </p:sp>
    </p:spTree>
    <p:extLst>
      <p:ext uri="{BB962C8B-B14F-4D97-AF65-F5344CB8AC3E}">
        <p14:creationId xmlns:p14="http://schemas.microsoft.com/office/powerpoint/2010/main" val="370051706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hdr="0" ftr="0" dt="0"/>
  <p:txStyles>
    <p:title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4191000"/>
            <a:ext cx="1752600" cy="215444"/>
          </a:xfrm>
          <a:prstGeom prst="rect">
            <a:avLst/>
          </a:prstGeom>
          <a:noFill/>
        </p:spPr>
        <p:txBody>
          <a:bodyPr wrap="square" rtlCol="0">
            <a:spAutoFit/>
          </a:bodyPr>
          <a:lstStyle/>
          <a:p>
            <a:pPr algn="r"/>
            <a:r>
              <a:rPr lang="en-US" sz="800" kern="0" dirty="0" smtClean="0">
                <a:solidFill>
                  <a:prstClr val="white"/>
                </a:solidFill>
                <a:latin typeface="Calibri" panose="020F0502020204030204" pitchFamily="34" charset="0"/>
                <a:cs typeface="Arial"/>
                <a:sym typeface="Arial"/>
                <a:rtl val="0"/>
              </a:rPr>
              <a:t>Photo credit: </a:t>
            </a:r>
            <a:r>
              <a:rPr lang="en-US" sz="800" kern="0" dirty="0" err="1" smtClean="0">
                <a:solidFill>
                  <a:prstClr val="white"/>
                </a:solidFill>
                <a:latin typeface="Calibri" panose="020F0502020204030204" pitchFamily="34" charset="0"/>
                <a:cs typeface="Arial"/>
                <a:sym typeface="Arial"/>
                <a:rtl val="0"/>
              </a:rPr>
              <a:t>Rui</a:t>
            </a:r>
            <a:r>
              <a:rPr lang="en-US" sz="800" kern="0" dirty="0" smtClean="0">
                <a:solidFill>
                  <a:prstClr val="white"/>
                </a:solidFill>
                <a:latin typeface="Calibri" panose="020F0502020204030204" pitchFamily="34" charset="0"/>
                <a:cs typeface="Arial"/>
                <a:sym typeface="Arial"/>
                <a:rtl val="0"/>
              </a:rPr>
              <a:t> </a:t>
            </a:r>
            <a:r>
              <a:rPr lang="en-US" sz="800" kern="0" dirty="0" err="1" smtClean="0">
                <a:solidFill>
                  <a:prstClr val="white"/>
                </a:solidFill>
                <a:latin typeface="Calibri" panose="020F0502020204030204" pitchFamily="34" charset="0"/>
                <a:cs typeface="Arial"/>
                <a:sym typeface="Arial"/>
                <a:rtl val="0"/>
              </a:rPr>
              <a:t>Pires</a:t>
            </a:r>
            <a:endParaRPr lang="en-US" sz="800" kern="0" dirty="0">
              <a:solidFill>
                <a:prstClr val="white"/>
              </a:solidFill>
              <a:latin typeface="Calibri" panose="020F0502020204030204" pitchFamily="34" charset="0"/>
              <a:cs typeface="Arial"/>
              <a:sym typeface="Arial"/>
              <a:rtl val="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75205"/>
            <a:ext cx="4648200" cy="30819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457200"/>
            <a:ext cx="4419600" cy="3142827"/>
          </a:xfrm>
          <a:prstGeom prst="rect">
            <a:avLst/>
          </a:prstGeom>
        </p:spPr>
      </p:pic>
      <p:sp>
        <p:nvSpPr>
          <p:cNvPr id="7" name="Marcador de texto 3"/>
          <p:cNvSpPr txBox="1">
            <a:spLocks/>
          </p:cNvSpPr>
          <p:nvPr/>
        </p:nvSpPr>
        <p:spPr>
          <a:xfrm>
            <a:off x="152400" y="1042756"/>
            <a:ext cx="8991600" cy="7207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800" b="1" dirty="0" smtClean="0">
                <a:solidFill>
                  <a:schemeClr val="bg1"/>
                </a:solidFill>
                <a:latin typeface="+mn-lt"/>
              </a:rPr>
              <a:t>Integration of HTA into Public Policy</a:t>
            </a:r>
          </a:p>
          <a:p>
            <a:pPr marL="0" indent="0" algn="ctr">
              <a:buNone/>
            </a:pPr>
            <a:r>
              <a:rPr lang="en-US" b="1" dirty="0" smtClean="0">
                <a:solidFill>
                  <a:schemeClr val="bg1"/>
                </a:solidFill>
              </a:rPr>
              <a:t>-Addressing burden of disease, future innovation for public health benefit-</a:t>
            </a:r>
            <a:endParaRPr lang="es-CO" b="1" dirty="0">
              <a:solidFill>
                <a:schemeClr val="bg1"/>
              </a:solidFill>
              <a:latin typeface="+mn-lt"/>
            </a:endParaRPr>
          </a:p>
        </p:txBody>
      </p:sp>
      <p:sp>
        <p:nvSpPr>
          <p:cNvPr id="8" name="Marcador de texto 4"/>
          <p:cNvSpPr txBox="1">
            <a:spLocks/>
          </p:cNvSpPr>
          <p:nvPr/>
        </p:nvSpPr>
        <p:spPr>
          <a:xfrm>
            <a:off x="2819400" y="3915841"/>
            <a:ext cx="3240360" cy="35877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err="1" smtClean="0">
                <a:solidFill>
                  <a:schemeClr val="accent1"/>
                </a:solidFill>
                <a:ea typeface="Segoe UI" pitchFamily="34" charset="0"/>
                <a:cs typeface="Segoe UI" pitchFamily="34" charset="0"/>
              </a:rPr>
              <a:t>Héctor</a:t>
            </a:r>
            <a:r>
              <a:rPr lang="en-US" sz="2000" b="1" dirty="0" smtClean="0">
                <a:solidFill>
                  <a:schemeClr val="accent1"/>
                </a:solidFill>
                <a:ea typeface="Segoe UI" pitchFamily="34" charset="0"/>
                <a:cs typeface="Segoe UI" pitchFamily="34" charset="0"/>
              </a:rPr>
              <a:t> E. Castro MD, PhD</a:t>
            </a:r>
          </a:p>
          <a:p>
            <a:r>
              <a:rPr lang="en-US" sz="2000" b="1" dirty="0" smtClean="0">
                <a:solidFill>
                  <a:schemeClr val="accent1"/>
                </a:solidFill>
                <a:ea typeface="Segoe UI" pitchFamily="34" charset="0"/>
                <a:cs typeface="Segoe UI" pitchFamily="34" charset="0"/>
              </a:rPr>
              <a:t>Senior Technical Director</a:t>
            </a:r>
          </a:p>
          <a:p>
            <a:r>
              <a:rPr lang="en-US" sz="1800" b="1" dirty="0" smtClean="0">
                <a:solidFill>
                  <a:schemeClr val="accent1"/>
                </a:solidFill>
                <a:ea typeface="Segoe UI" pitchFamily="34" charset="0"/>
                <a:cs typeface="Segoe UI" pitchFamily="34" charset="0"/>
              </a:rPr>
              <a:t> </a:t>
            </a:r>
            <a:endParaRPr lang="en-US" sz="1800" b="1" dirty="0">
              <a:solidFill>
                <a:schemeClr val="accent1"/>
              </a:solidFill>
              <a:ea typeface="Segoe UI" pitchFamily="34" charset="0"/>
              <a:cs typeface="Segoe UI" pitchFamily="34" charset="0"/>
            </a:endParaRPr>
          </a:p>
        </p:txBody>
      </p:sp>
    </p:spTree>
    <p:extLst>
      <p:ext uri="{BB962C8B-B14F-4D97-AF65-F5344CB8AC3E}">
        <p14:creationId xmlns:p14="http://schemas.microsoft.com/office/powerpoint/2010/main" val="2436659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50" name="Shape 50"/>
          <p:cNvSpPr txBox="1">
            <a:spLocks noGrp="1"/>
          </p:cNvSpPr>
          <p:nvPr>
            <p:ph type="title"/>
          </p:nvPr>
        </p:nvSpPr>
        <p:spPr>
          <a:xfrm>
            <a:off x="152400" y="228600"/>
            <a:ext cx="9753600" cy="639762"/>
          </a:xfrm>
          <a:prstGeom prst="rect">
            <a:avLst/>
          </a:prstGeom>
          <a:noFill/>
          <a:ln>
            <a:noFill/>
          </a:ln>
        </p:spPr>
        <p:txBody>
          <a:bodyPr lIns="91425" tIns="45700" rIns="91425" bIns="45700" anchor="ctr" anchorCtr="0">
            <a:noAutofit/>
          </a:bodyPr>
          <a:lstStyle/>
          <a:p>
            <a:pPr marL="0" indent="0" algn="l"/>
            <a:r>
              <a:rPr lang="en-US" b="1" dirty="0" smtClean="0">
                <a:cs typeface="Segoe UI" pitchFamily="34" charset="0"/>
              </a:rPr>
              <a:t>CANCER  and increasing cost (prices)</a:t>
            </a:r>
            <a:endParaRPr lang="en-US" sz="2800" b="1" dirty="0">
              <a:cs typeface="Segoe UI" pitchFamily="34" charset="0"/>
            </a:endParaRPr>
          </a:p>
        </p:txBody>
      </p:sp>
      <p:sp>
        <p:nvSpPr>
          <p:cNvPr id="3" name="Slide Number Placeholder 2"/>
          <p:cNvSpPr>
            <a:spLocks noGrp="1"/>
          </p:cNvSpPr>
          <p:nvPr>
            <p:ph type="sldNum" sz="quarter" idx="4"/>
          </p:nvPr>
        </p:nvSpPr>
        <p:spPr/>
        <p:txBody>
          <a:bodyPr/>
          <a:lstStyle/>
          <a:p>
            <a:fld id="{B96A8C67-B9EF-4EB6-9B06-D1F8B79AF090}" type="slidenum">
              <a:rPr lang="en-US" smtClean="0"/>
              <a:pPr/>
              <a:t>10</a:t>
            </a:fld>
            <a:endParaRPr lang="en-US"/>
          </a:p>
        </p:txBody>
      </p:sp>
      <p:pic>
        <p:nvPicPr>
          <p:cNvPr id="5122" name="Picture 2" descr="C:\Users\hcastro\Desktop\Need based pricing Cancer Drug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219199"/>
            <a:ext cx="2971800" cy="473327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castro\Desktop\Very worri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143125"/>
            <a:ext cx="4030134"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5942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esultado de imagen para physician thin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Imagen 2"/>
          <p:cNvPicPr>
            <a:picLocks noChangeAspect="1"/>
          </p:cNvPicPr>
          <p:nvPr/>
        </p:nvPicPr>
        <p:blipFill>
          <a:blip r:embed="rId2"/>
          <a:stretch>
            <a:fillRect/>
          </a:stretch>
        </p:blipFill>
        <p:spPr>
          <a:xfrm>
            <a:off x="-907865" y="1371600"/>
            <a:ext cx="8836088" cy="5867400"/>
          </a:xfrm>
          <a:prstGeom prst="rect">
            <a:avLst/>
          </a:prstGeom>
        </p:spPr>
      </p:pic>
      <p:sp>
        <p:nvSpPr>
          <p:cNvPr id="10" name="Título 1"/>
          <p:cNvSpPr txBox="1">
            <a:spLocks/>
          </p:cNvSpPr>
          <p:nvPr/>
        </p:nvSpPr>
        <p:spPr>
          <a:xfrm>
            <a:off x="-7258" y="1202957"/>
            <a:ext cx="9151257" cy="929966"/>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2400" kern="1200">
                <a:solidFill>
                  <a:schemeClr val="tx1">
                    <a:lumMod val="75000"/>
                    <a:lumOff val="25000"/>
                  </a:schemeClr>
                </a:solidFill>
                <a:latin typeface="Segoe UI Semibold" panose="020B0702040204020203" pitchFamily="34" charset="0"/>
                <a:ea typeface="+mj-ea"/>
                <a:cs typeface="+mj-cs"/>
              </a:defRPr>
            </a:lvl1pPr>
          </a:lstStyle>
          <a:p>
            <a:pPr algn="just"/>
            <a:r>
              <a:rPr lang="en-US" sz="2800" b="1" dirty="0">
                <a:solidFill>
                  <a:schemeClr val="tx1"/>
                </a:solidFill>
                <a:latin typeface="+mn-lt"/>
                <a:cs typeface="Segoe UI Semilight" panose="020B0402040204020203" pitchFamily="34" charset="0"/>
              </a:rPr>
              <a:t>In the case of Colombia, there is a judiciary claim every 5 minutes (120,000 per year) related to health/ health care</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799" y="4183462"/>
            <a:ext cx="2590800" cy="1762125"/>
          </a:xfrm>
          <a:prstGeom prst="rect">
            <a:avLst/>
          </a:prstGeom>
        </p:spPr>
      </p:pic>
      <p:sp>
        <p:nvSpPr>
          <p:cNvPr id="13" name="Rectangle 6"/>
          <p:cNvSpPr/>
          <p:nvPr/>
        </p:nvSpPr>
        <p:spPr>
          <a:xfrm>
            <a:off x="609600" y="2514600"/>
            <a:ext cx="8063698" cy="2743200"/>
          </a:xfrm>
          <a:prstGeom prst="rect">
            <a:avLst/>
          </a:prstGeom>
          <a:solidFill>
            <a:srgbClr val="EC9C66"/>
          </a:solidFill>
          <a:ln>
            <a:solidFill>
              <a:srgbClr val="EC9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ACCOUNTABILITY </a:t>
            </a:r>
          </a:p>
          <a:p>
            <a:pPr algn="ctr"/>
            <a:r>
              <a:rPr lang="en-US" sz="6600" b="1" dirty="0">
                <a:solidFill>
                  <a:schemeClr val="bg1"/>
                </a:solidFill>
              </a:rPr>
              <a:t>ARGUMENT? </a:t>
            </a:r>
          </a:p>
        </p:txBody>
      </p:sp>
      <p:sp>
        <p:nvSpPr>
          <p:cNvPr id="8" name="Rectangle 7"/>
          <p:cNvSpPr/>
          <p:nvPr/>
        </p:nvSpPr>
        <p:spPr>
          <a:xfrm>
            <a:off x="8836024" y="2971799"/>
            <a:ext cx="307975" cy="975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hape 50"/>
          <p:cNvSpPr txBox="1">
            <a:spLocks noGrp="1"/>
          </p:cNvSpPr>
          <p:nvPr>
            <p:ph type="title"/>
          </p:nvPr>
        </p:nvSpPr>
        <p:spPr>
          <a:xfrm>
            <a:off x="152400" y="228600"/>
            <a:ext cx="9753600" cy="639762"/>
          </a:xfrm>
          <a:prstGeom prst="rect">
            <a:avLst/>
          </a:prstGeom>
          <a:noFill/>
          <a:ln>
            <a:noFill/>
          </a:ln>
        </p:spPr>
        <p:txBody>
          <a:bodyPr lIns="91425" tIns="45700" rIns="91425" bIns="45700" anchor="ctr" anchorCtr="0">
            <a:noAutofit/>
          </a:bodyPr>
          <a:lstStyle/>
          <a:p>
            <a:pPr marL="0" indent="0" algn="l"/>
            <a:r>
              <a:rPr lang="en-US" sz="2800" b="1" dirty="0" smtClean="0">
                <a:solidFill>
                  <a:schemeClr val="accent2"/>
                </a:solidFill>
                <a:latin typeface="+mj-lt"/>
                <a:cs typeface="Segoe UI" pitchFamily="34" charset="0"/>
              </a:rPr>
              <a:t>Health as a human right and ‘</a:t>
            </a:r>
            <a:r>
              <a:rPr lang="en-US" sz="2800" b="1" i="1" dirty="0" err="1" smtClean="0">
                <a:solidFill>
                  <a:schemeClr val="accent2"/>
                </a:solidFill>
                <a:latin typeface="+mj-lt"/>
                <a:cs typeface="Segoe UI" pitchFamily="34" charset="0"/>
              </a:rPr>
              <a:t>judicialization</a:t>
            </a:r>
            <a:r>
              <a:rPr lang="en-US" sz="2800" b="1" i="1" dirty="0" smtClean="0">
                <a:solidFill>
                  <a:schemeClr val="accent2"/>
                </a:solidFill>
                <a:latin typeface="+mj-lt"/>
                <a:cs typeface="Segoe UI" pitchFamily="34" charset="0"/>
              </a:rPr>
              <a:t>’</a:t>
            </a:r>
            <a:r>
              <a:rPr lang="en-US" sz="2800" b="1" dirty="0" smtClean="0">
                <a:solidFill>
                  <a:schemeClr val="accent2"/>
                </a:solidFill>
                <a:latin typeface="+mj-lt"/>
                <a:cs typeface="Segoe UI" pitchFamily="34" charset="0"/>
              </a:rPr>
              <a:t> of access</a:t>
            </a:r>
            <a:endParaRPr lang="en-US" sz="2800" b="1" dirty="0">
              <a:solidFill>
                <a:schemeClr val="accent2"/>
              </a:solidFill>
              <a:latin typeface="+mj-lt"/>
              <a:cs typeface="Segoe UI" pitchFamily="34" charset="0"/>
            </a:endParaRPr>
          </a:p>
        </p:txBody>
      </p:sp>
    </p:spTree>
    <p:extLst>
      <p:ext uri="{BB962C8B-B14F-4D97-AF65-F5344CB8AC3E}">
        <p14:creationId xmlns:p14="http://schemas.microsoft.com/office/powerpoint/2010/main" val="265409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 y="197581"/>
            <a:ext cx="8915400" cy="1143000"/>
          </a:xfrm>
        </p:spPr>
        <p:txBody>
          <a:bodyPr>
            <a:normAutofit/>
          </a:bodyPr>
          <a:lstStyle/>
          <a:p>
            <a:pPr algn="l"/>
            <a:r>
              <a:rPr lang="en-US" b="1" dirty="0"/>
              <a:t>Pricing and reimbursement approaches</a:t>
            </a:r>
            <a:br>
              <a:rPr lang="en-US" b="1" dirty="0"/>
            </a:br>
            <a:endParaRPr lang="es-CO" dirty="0"/>
          </a:p>
        </p:txBody>
      </p:sp>
      <p:graphicFrame>
        <p:nvGraphicFramePr>
          <p:cNvPr id="4" name="3 Diagrama"/>
          <p:cNvGraphicFramePr/>
          <p:nvPr>
            <p:extLst>
              <p:ext uri="{D42A27DB-BD31-4B8C-83A1-F6EECF244321}">
                <p14:modId xmlns:p14="http://schemas.microsoft.com/office/powerpoint/2010/main" val="2829492869"/>
              </p:ext>
            </p:extLst>
          </p:nvPr>
        </p:nvGraphicFramePr>
        <p:xfrm>
          <a:off x="914400" y="1316197"/>
          <a:ext cx="3352800" cy="374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1676400" y="5105400"/>
            <a:ext cx="5791200" cy="1085692"/>
          </a:xfrm>
          <a:prstGeom prst="rect">
            <a:avLst/>
          </a:prstGeom>
          <a:solidFill>
            <a:schemeClr val="accent1">
              <a:lumMod val="60000"/>
              <a:lumOff val="40000"/>
            </a:schemeClr>
          </a:solidFill>
          <a:ln>
            <a:solidFill>
              <a:schemeClr val="accent1"/>
            </a:solidFill>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b="1" dirty="0">
                <a:solidFill>
                  <a:schemeClr val="tx1"/>
                </a:solidFill>
              </a:rPr>
              <a:t>Need to align market authorization and HTA</a:t>
            </a:r>
            <a:endParaRPr lang="en-US" sz="2500" b="1" kern="1200" dirty="0">
              <a:solidFill>
                <a:schemeClr val="tx1"/>
              </a:solidFill>
            </a:endParaRPr>
          </a:p>
        </p:txBody>
      </p:sp>
      <p:graphicFrame>
        <p:nvGraphicFramePr>
          <p:cNvPr id="14" name="13 Diagrama"/>
          <p:cNvGraphicFramePr/>
          <p:nvPr>
            <p:extLst>
              <p:ext uri="{D42A27DB-BD31-4B8C-83A1-F6EECF244321}">
                <p14:modId xmlns:p14="http://schemas.microsoft.com/office/powerpoint/2010/main" val="2420262417"/>
              </p:ext>
            </p:extLst>
          </p:nvPr>
        </p:nvGraphicFramePr>
        <p:xfrm>
          <a:off x="4572000" y="1295400"/>
          <a:ext cx="3581400" cy="37337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7058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70038"/>
            <a:ext cx="3581400" cy="4556125"/>
          </a:xfrm>
        </p:spPr>
        <p:txBody>
          <a:bodyPr>
            <a:normAutofit/>
          </a:bodyPr>
          <a:lstStyle/>
          <a:p>
            <a:pPr marL="0" indent="0">
              <a:buNone/>
            </a:pPr>
            <a:r>
              <a:rPr lang="en-US" sz="2400" b="1" dirty="0"/>
              <a:t>Limitations of IRP</a:t>
            </a:r>
            <a:r>
              <a:rPr lang="en-US" sz="2000" dirty="0"/>
              <a:t>:</a:t>
            </a:r>
          </a:p>
          <a:p>
            <a:r>
              <a:rPr lang="en-US" sz="2400" dirty="0"/>
              <a:t>Data not always available</a:t>
            </a:r>
          </a:p>
          <a:p>
            <a:r>
              <a:rPr lang="en-US" sz="2400" dirty="0"/>
              <a:t>Collusion of market prices</a:t>
            </a:r>
          </a:p>
          <a:p>
            <a:r>
              <a:rPr lang="en-US" sz="2400" dirty="0"/>
              <a:t>Price opacity</a:t>
            </a:r>
          </a:p>
          <a:p>
            <a:r>
              <a:rPr lang="en-US" sz="2400" dirty="0"/>
              <a:t>Inflexible</a:t>
            </a:r>
          </a:p>
          <a:p>
            <a:r>
              <a:rPr lang="en-US" sz="2400" dirty="0"/>
              <a:t>Requires infrastructure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219200"/>
            <a:ext cx="5370429" cy="460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a:spLocks noGrp="1"/>
          </p:cNvSpPr>
          <p:nvPr>
            <p:ph type="title"/>
          </p:nvPr>
        </p:nvSpPr>
        <p:spPr>
          <a:xfrm>
            <a:off x="0" y="274638"/>
            <a:ext cx="8915400" cy="1143000"/>
          </a:xfrm>
        </p:spPr>
        <p:txBody>
          <a:bodyPr>
            <a:normAutofit fontScale="90000"/>
          </a:bodyPr>
          <a:lstStyle/>
          <a:p>
            <a:pPr algn="l"/>
            <a:r>
              <a:rPr lang="en-US" b="1" dirty="0"/>
              <a:t>Pricing and reimbursement approaches</a:t>
            </a:r>
            <a:br>
              <a:rPr lang="en-US" b="1" dirty="0"/>
            </a:br>
            <a:r>
              <a:rPr lang="en-US" b="1" dirty="0"/>
              <a:t>-Limitations-</a:t>
            </a:r>
            <a:br>
              <a:rPr lang="en-US" b="1" dirty="0"/>
            </a:br>
            <a:endParaRPr lang="es-CO" dirty="0"/>
          </a:p>
        </p:txBody>
      </p:sp>
    </p:spTree>
    <p:extLst>
      <p:ext uri="{BB962C8B-B14F-4D97-AF65-F5344CB8AC3E}">
        <p14:creationId xmlns:p14="http://schemas.microsoft.com/office/powerpoint/2010/main" val="4069861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0" y="274638"/>
            <a:ext cx="8915400" cy="1143000"/>
          </a:xfrm>
        </p:spPr>
        <p:txBody>
          <a:bodyPr>
            <a:normAutofit fontScale="90000"/>
          </a:bodyPr>
          <a:lstStyle/>
          <a:p>
            <a:pPr algn="l"/>
            <a:r>
              <a:rPr lang="en-US" b="1" dirty="0"/>
              <a:t>Pricing and reimbursement approaches</a:t>
            </a:r>
            <a:br>
              <a:rPr lang="en-US" b="1" dirty="0"/>
            </a:br>
            <a:r>
              <a:rPr lang="en-US" b="1" dirty="0"/>
              <a:t>-Limitations-</a:t>
            </a:r>
            <a:br>
              <a:rPr lang="en-US" b="1" dirty="0"/>
            </a:br>
            <a:endParaRPr lang="es-CO" dirty="0"/>
          </a:p>
        </p:txBody>
      </p:sp>
      <p:graphicFrame>
        <p:nvGraphicFramePr>
          <p:cNvPr id="7" name="Gráfico 5">
            <a:extLst/>
          </p:cNvPr>
          <p:cNvGraphicFramePr>
            <a:graphicFrameLocks/>
          </p:cNvGraphicFramePr>
          <p:nvPr>
            <p:extLst/>
          </p:nvPr>
        </p:nvGraphicFramePr>
        <p:xfrm>
          <a:off x="533400" y="1742015"/>
          <a:ext cx="8153382" cy="4192401"/>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3"/>
          <p:cNvSpPr/>
          <p:nvPr/>
        </p:nvSpPr>
        <p:spPr>
          <a:xfrm>
            <a:off x="990600" y="5925235"/>
            <a:ext cx="5053012" cy="323165"/>
          </a:xfrm>
          <a:prstGeom prst="rect">
            <a:avLst/>
          </a:prstGeom>
        </p:spPr>
        <p:txBody>
          <a:bodyPr wrap="square">
            <a:spAutoFit/>
          </a:bodyPr>
          <a:lstStyle/>
          <a:p>
            <a:r>
              <a:rPr lang="es-ES" sz="1500" dirty="0" err="1"/>
              <a:t>Source</a:t>
            </a:r>
            <a:r>
              <a:rPr lang="es-ES" sz="1500" dirty="0"/>
              <a:t>: </a:t>
            </a:r>
            <a:r>
              <a:rPr lang="es-ES" sz="1500" dirty="0" err="1" smtClean="0"/>
              <a:t>Colombian</a:t>
            </a:r>
            <a:r>
              <a:rPr lang="es-ES" sz="1500" dirty="0" smtClean="0"/>
              <a:t> </a:t>
            </a:r>
            <a:r>
              <a:rPr lang="es-ES" sz="1500" dirty="0" err="1" smtClean="0"/>
              <a:t>MoHSP</a:t>
            </a:r>
            <a:r>
              <a:rPr lang="es-ES" sz="1500" dirty="0" smtClean="0"/>
              <a:t> </a:t>
            </a:r>
            <a:r>
              <a:rPr lang="es-ES" sz="1500" dirty="0"/>
              <a:t>Feb, 2017. </a:t>
            </a:r>
          </a:p>
        </p:txBody>
      </p:sp>
      <p:sp>
        <p:nvSpPr>
          <p:cNvPr id="10" name="Llamada rectangular 11"/>
          <p:cNvSpPr/>
          <p:nvPr/>
        </p:nvSpPr>
        <p:spPr>
          <a:xfrm>
            <a:off x="4343400" y="1163671"/>
            <a:ext cx="1600200" cy="328867"/>
          </a:xfrm>
          <a:prstGeom prst="wedgeRectCallout">
            <a:avLst>
              <a:gd name="adj1" fmla="val -6139"/>
              <a:gd name="adj2" fmla="val 79461"/>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500" dirty="0">
                <a:solidFill>
                  <a:schemeClr val="bg1"/>
                </a:solidFill>
              </a:rPr>
              <a:t>Circular 03/2013</a:t>
            </a:r>
          </a:p>
        </p:txBody>
      </p:sp>
      <p:sp>
        <p:nvSpPr>
          <p:cNvPr id="11" name="Rectángulo 12"/>
          <p:cNvSpPr/>
          <p:nvPr/>
        </p:nvSpPr>
        <p:spPr>
          <a:xfrm>
            <a:off x="4477201" y="1878099"/>
            <a:ext cx="3359105" cy="3141242"/>
          </a:xfrm>
          <a:prstGeom prst="rect">
            <a:avLst/>
          </a:prstGeom>
          <a:solidFill>
            <a:schemeClr val="tx2">
              <a:alpha val="2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Llamada rectangular 14"/>
          <p:cNvSpPr/>
          <p:nvPr/>
        </p:nvSpPr>
        <p:spPr>
          <a:xfrm>
            <a:off x="2576491" y="977850"/>
            <a:ext cx="943952" cy="657733"/>
          </a:xfrm>
          <a:prstGeom prst="wedgeRectCallout">
            <a:avLst>
              <a:gd name="adj1" fmla="val -18130"/>
              <a:gd name="adj2" fmla="val 44853"/>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500" dirty="0">
                <a:solidFill>
                  <a:schemeClr val="tx1"/>
                </a:solidFill>
              </a:rPr>
              <a:t>VMR</a:t>
            </a:r>
          </a:p>
        </p:txBody>
      </p:sp>
      <p:sp>
        <p:nvSpPr>
          <p:cNvPr id="13" name="Llamada rectangular 15"/>
          <p:cNvSpPr/>
          <p:nvPr/>
        </p:nvSpPr>
        <p:spPr>
          <a:xfrm>
            <a:off x="5910943" y="899957"/>
            <a:ext cx="943952" cy="657733"/>
          </a:xfrm>
          <a:prstGeom prst="wedgeRectCallout">
            <a:avLst>
              <a:gd name="adj1" fmla="val -17230"/>
              <a:gd name="adj2" fmla="val 48301"/>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500" dirty="0">
                <a:solidFill>
                  <a:schemeClr val="tx1"/>
                </a:solidFill>
              </a:rPr>
              <a:t>Control directo</a:t>
            </a:r>
          </a:p>
        </p:txBody>
      </p:sp>
      <p:sp>
        <p:nvSpPr>
          <p:cNvPr id="14" name="Abrir llave 16"/>
          <p:cNvSpPr/>
          <p:nvPr/>
        </p:nvSpPr>
        <p:spPr>
          <a:xfrm rot="5400000">
            <a:off x="2946291" y="329125"/>
            <a:ext cx="204371" cy="2817284"/>
          </a:xfrm>
          <a:prstGeom prst="leftBrace">
            <a:avLst/>
          </a:prstGeom>
          <a:ln w="28575" cmpd="sng">
            <a:solidFill>
              <a:srgbClr val="089CA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5" name="Abrir llave 18"/>
          <p:cNvSpPr/>
          <p:nvPr/>
        </p:nvSpPr>
        <p:spPr>
          <a:xfrm rot="5400000">
            <a:off x="6064508" y="46950"/>
            <a:ext cx="198701" cy="3362043"/>
          </a:xfrm>
          <a:prstGeom prst="leftBrace">
            <a:avLst/>
          </a:prstGeom>
          <a:ln w="2857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cxnSp>
        <p:nvCxnSpPr>
          <p:cNvPr id="9" name="Conector recto de flecha 9"/>
          <p:cNvCxnSpPr/>
          <p:nvPr/>
        </p:nvCxnSpPr>
        <p:spPr>
          <a:xfrm>
            <a:off x="5045264" y="1635583"/>
            <a:ext cx="0" cy="2907469"/>
          </a:xfrm>
          <a:prstGeom prst="straightConnector1">
            <a:avLst/>
          </a:prstGeom>
          <a:ln w="28575" cmpd="sng">
            <a:solidFill>
              <a:schemeClr val="accent1">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512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txBox="1">
            <a:spLocks/>
          </p:cNvSpPr>
          <p:nvPr/>
        </p:nvSpPr>
        <p:spPr>
          <a:xfrm>
            <a:off x="3801120" y="1219200"/>
            <a:ext cx="1676400" cy="3127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r>
              <a:rPr lang="en-US" sz="1800" b="1" dirty="0"/>
              <a:t>Stewardship</a:t>
            </a:r>
          </a:p>
        </p:txBody>
      </p:sp>
      <p:sp>
        <p:nvSpPr>
          <p:cNvPr id="5" name="3 Marcador de texto"/>
          <p:cNvSpPr txBox="1">
            <a:spLocks/>
          </p:cNvSpPr>
          <p:nvPr/>
        </p:nvSpPr>
        <p:spPr>
          <a:xfrm>
            <a:off x="5943600" y="2012192"/>
            <a:ext cx="2971800" cy="311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US" sz="1800" b="1" dirty="0"/>
              <a:t>Coverage / reimbursement    </a:t>
            </a:r>
          </a:p>
        </p:txBody>
      </p:sp>
      <p:sp>
        <p:nvSpPr>
          <p:cNvPr id="6" name="3 Marcador de texto"/>
          <p:cNvSpPr txBox="1">
            <a:spLocks/>
          </p:cNvSpPr>
          <p:nvPr/>
        </p:nvSpPr>
        <p:spPr>
          <a:xfrm>
            <a:off x="498737" y="2012192"/>
            <a:ext cx="2819400" cy="3111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r>
              <a:rPr lang="en-US" sz="1800" b="1" dirty="0"/>
              <a:t>Entry of new technologies</a:t>
            </a:r>
          </a:p>
        </p:txBody>
      </p:sp>
      <p:pic>
        <p:nvPicPr>
          <p:cNvPr id="7" name="Picture 2" descr="https://encrypted-tbn2.gstatic.com/images?q=tbn:ANd9GcSEaj-a_1iatg5KaPwUc2dHNfZwKNWNU8weNd9avloqfU4Z_MeMQA"/>
          <p:cNvPicPr>
            <a:picLocks noChangeAspect="1" noChangeArrowheads="1"/>
          </p:cNvPicPr>
          <p:nvPr/>
        </p:nvPicPr>
        <p:blipFill>
          <a:blip r:embed="rId2" cstate="print"/>
          <a:srcRect/>
          <a:stretch>
            <a:fillRect/>
          </a:stretch>
        </p:blipFill>
        <p:spPr bwMode="auto">
          <a:xfrm>
            <a:off x="3318137" y="1649212"/>
            <a:ext cx="2664085" cy="3552114"/>
          </a:xfrm>
          <a:prstGeom prst="rect">
            <a:avLst/>
          </a:prstGeom>
          <a:noFill/>
        </p:spPr>
      </p:pic>
      <p:sp>
        <p:nvSpPr>
          <p:cNvPr id="8" name="7 CuadroTexto"/>
          <p:cNvSpPr txBox="1"/>
          <p:nvPr/>
        </p:nvSpPr>
        <p:spPr>
          <a:xfrm>
            <a:off x="595957" y="2499122"/>
            <a:ext cx="2624959" cy="2308324"/>
          </a:xfrm>
          <a:prstGeom prst="rect">
            <a:avLst/>
          </a:prstGeom>
          <a:noFill/>
        </p:spPr>
        <p:txBody>
          <a:bodyPr wrap="square" rtlCol="0">
            <a:spAutoFit/>
          </a:bodyPr>
          <a:lstStyle/>
          <a:p>
            <a:pPr>
              <a:buFont typeface="Arial" pitchFamily="34" charset="0"/>
              <a:buChar char="•"/>
            </a:pPr>
            <a:r>
              <a:rPr lang="en-US" dirty="0"/>
              <a:t> Horizon scanning</a:t>
            </a:r>
          </a:p>
          <a:p>
            <a:pPr>
              <a:buFont typeface="Arial" pitchFamily="34" charset="0"/>
              <a:buChar char="•"/>
            </a:pPr>
            <a:r>
              <a:rPr lang="en-US" dirty="0"/>
              <a:t> Local needs vs producer´s pipeline alignment</a:t>
            </a:r>
          </a:p>
          <a:p>
            <a:pPr>
              <a:buFont typeface="Arial" pitchFamily="34" charset="0"/>
              <a:buChar char="•"/>
            </a:pPr>
            <a:r>
              <a:rPr lang="en-US" dirty="0"/>
              <a:t> Early dialogue with the industry</a:t>
            </a:r>
          </a:p>
          <a:p>
            <a:pPr>
              <a:buFont typeface="Arial" pitchFamily="34" charset="0"/>
              <a:buChar char="•"/>
            </a:pPr>
            <a:r>
              <a:rPr lang="en-US" dirty="0"/>
              <a:t> Therapeutic value assessment</a:t>
            </a:r>
          </a:p>
        </p:txBody>
      </p:sp>
      <p:sp>
        <p:nvSpPr>
          <p:cNvPr id="9" name="8 CuadroTexto"/>
          <p:cNvSpPr txBox="1"/>
          <p:nvPr/>
        </p:nvSpPr>
        <p:spPr>
          <a:xfrm>
            <a:off x="5965373" y="2501004"/>
            <a:ext cx="2420268" cy="1477328"/>
          </a:xfrm>
          <a:prstGeom prst="rect">
            <a:avLst/>
          </a:prstGeom>
          <a:noFill/>
        </p:spPr>
        <p:txBody>
          <a:bodyPr wrap="square" rtlCol="0">
            <a:spAutoFit/>
          </a:bodyPr>
          <a:lstStyle/>
          <a:p>
            <a:pPr>
              <a:buFont typeface="Arial" pitchFamily="34" charset="0"/>
              <a:buChar char="•"/>
            </a:pPr>
            <a:r>
              <a:rPr lang="en-US" dirty="0"/>
              <a:t> Value based pricing</a:t>
            </a:r>
          </a:p>
          <a:p>
            <a:pPr>
              <a:buFont typeface="Arial" pitchFamily="34" charset="0"/>
              <a:buChar char="•"/>
            </a:pPr>
            <a:r>
              <a:rPr lang="en-US" dirty="0"/>
              <a:t> Prospective budgets Centralized negotiation</a:t>
            </a:r>
          </a:p>
          <a:p>
            <a:pPr>
              <a:buFont typeface="Arial" pitchFamily="34" charset="0"/>
              <a:buChar char="•"/>
            </a:pPr>
            <a:r>
              <a:rPr lang="en-US" dirty="0"/>
              <a:t>Managed Entry Agreements (MEAs)</a:t>
            </a:r>
          </a:p>
        </p:txBody>
      </p:sp>
      <p:cxnSp>
        <p:nvCxnSpPr>
          <p:cNvPr id="10" name="9 Conector recto de flecha"/>
          <p:cNvCxnSpPr/>
          <p:nvPr/>
        </p:nvCxnSpPr>
        <p:spPr>
          <a:xfrm>
            <a:off x="3545820" y="5438510"/>
            <a:ext cx="2187000" cy="0"/>
          </a:xfrm>
          <a:prstGeom prst="straightConnector1">
            <a:avLst/>
          </a:prstGeom>
          <a:ln w="47625" cmpd="sng">
            <a:solidFill>
              <a:schemeClr val="accent6"/>
            </a:solidFill>
            <a:headEnd type="arrow"/>
            <a:tailEnd type="arrow"/>
          </a:ln>
        </p:spPr>
        <p:style>
          <a:lnRef idx="3">
            <a:schemeClr val="dk1"/>
          </a:lnRef>
          <a:fillRef idx="0">
            <a:schemeClr val="dk1"/>
          </a:fillRef>
          <a:effectRef idx="2">
            <a:schemeClr val="dk1"/>
          </a:effectRef>
          <a:fontRef idx="minor">
            <a:schemeClr val="tx1"/>
          </a:fontRef>
        </p:style>
      </p:cxnSp>
      <p:sp>
        <p:nvSpPr>
          <p:cNvPr id="11" name="3 Marcador de texto"/>
          <p:cNvSpPr txBox="1">
            <a:spLocks/>
          </p:cNvSpPr>
          <p:nvPr/>
        </p:nvSpPr>
        <p:spPr>
          <a:xfrm>
            <a:off x="3318137" y="5481682"/>
            <a:ext cx="2887400" cy="311150"/>
          </a:xfrm>
          <a:prstGeom prst="rect">
            <a:avLst/>
          </a:prstGeom>
        </p:spPr>
        <p:txBody>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Information systems</a:t>
            </a:r>
            <a:endParaRPr kumimoji="0" lang="en-US" b="1" i="0" u="none" strike="noStrike" kern="1200" cap="none" spc="0" normalizeH="0" baseline="0" dirty="0">
              <a:ln>
                <a:noFill/>
              </a:ln>
              <a:solidFill>
                <a:schemeClr val="tx1"/>
              </a:solidFill>
              <a:effectLst/>
              <a:uLnTx/>
              <a:uFillTx/>
            </a:endParaRPr>
          </a:p>
        </p:txBody>
      </p:sp>
      <p:sp>
        <p:nvSpPr>
          <p:cNvPr id="12" name="11 CuadroTexto"/>
          <p:cNvSpPr txBox="1"/>
          <p:nvPr/>
        </p:nvSpPr>
        <p:spPr>
          <a:xfrm>
            <a:off x="0" y="5750022"/>
            <a:ext cx="9372600" cy="369332"/>
          </a:xfrm>
          <a:prstGeom prst="rect">
            <a:avLst/>
          </a:prstGeom>
          <a:noFill/>
        </p:spPr>
        <p:txBody>
          <a:bodyPr wrap="square" rtlCol="0">
            <a:spAutoFit/>
          </a:bodyPr>
          <a:lstStyle/>
          <a:p>
            <a:r>
              <a:rPr lang="es-CO" b="1" dirty="0">
                <a:solidFill>
                  <a:schemeClr val="accent1"/>
                </a:solidFill>
              </a:rPr>
              <a:t>STRENHTENING THE ENTRY MECHANISM OF NEW HEALTH TECHNOLOGIES</a:t>
            </a:r>
          </a:p>
        </p:txBody>
      </p:sp>
      <p:sp>
        <p:nvSpPr>
          <p:cNvPr id="13" name="1 Título"/>
          <p:cNvSpPr>
            <a:spLocks noGrp="1"/>
          </p:cNvSpPr>
          <p:nvPr>
            <p:ph type="title"/>
          </p:nvPr>
        </p:nvSpPr>
        <p:spPr>
          <a:xfrm>
            <a:off x="0" y="274638"/>
            <a:ext cx="8915400" cy="1143000"/>
          </a:xfrm>
        </p:spPr>
        <p:txBody>
          <a:bodyPr>
            <a:noAutofit/>
          </a:bodyPr>
          <a:lstStyle/>
          <a:p>
            <a:pPr algn="ctr"/>
            <a:r>
              <a:rPr lang="en-US" sz="2800" b="1" dirty="0"/>
              <a:t>Pricing and reimbursement approaches</a:t>
            </a:r>
            <a:br>
              <a:rPr lang="en-US" sz="2800" b="1" dirty="0"/>
            </a:br>
            <a:r>
              <a:rPr lang="en-US" sz="2800" b="1" dirty="0"/>
              <a:t>-the future-</a:t>
            </a:r>
            <a:br>
              <a:rPr lang="en-US" sz="2800" b="1" dirty="0"/>
            </a:br>
            <a:endParaRPr lang="es-CO" sz="2800" dirty="0"/>
          </a:p>
        </p:txBody>
      </p:sp>
    </p:spTree>
    <p:extLst>
      <p:ext uri="{BB962C8B-B14F-4D97-AF65-F5344CB8AC3E}">
        <p14:creationId xmlns:p14="http://schemas.microsoft.com/office/powerpoint/2010/main" val="4253219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3"/>
          <p:cNvSpPr>
            <a:spLocks noChangeShapeType="1"/>
          </p:cNvSpPr>
          <p:nvPr/>
        </p:nvSpPr>
        <p:spPr bwMode="auto">
          <a:xfrm flipH="1" flipV="1">
            <a:off x="4594325" y="1981198"/>
            <a:ext cx="5357" cy="3352801"/>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sz="1400" dirty="0">
              <a:solidFill>
                <a:srgbClr val="343434"/>
              </a:solidFill>
            </a:endParaRPr>
          </a:p>
        </p:txBody>
      </p:sp>
      <p:sp>
        <p:nvSpPr>
          <p:cNvPr id="6" name="Line 4"/>
          <p:cNvSpPr>
            <a:spLocks noChangeShapeType="1"/>
          </p:cNvSpPr>
          <p:nvPr/>
        </p:nvSpPr>
        <p:spPr bwMode="auto">
          <a:xfrm rot="5400000" flipV="1">
            <a:off x="4531968" y="1561061"/>
            <a:ext cx="7143" cy="4803875"/>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sz="1400" dirty="0">
              <a:solidFill>
                <a:srgbClr val="343434"/>
              </a:solidFill>
            </a:endParaRPr>
          </a:p>
        </p:txBody>
      </p:sp>
      <p:sp>
        <p:nvSpPr>
          <p:cNvPr id="7" name="Oval 5"/>
          <p:cNvSpPr>
            <a:spLocks noChangeArrowheads="1"/>
          </p:cNvSpPr>
          <p:nvPr/>
        </p:nvSpPr>
        <p:spPr bwMode="auto">
          <a:xfrm>
            <a:off x="4538961" y="3898703"/>
            <a:ext cx="121444" cy="121444"/>
          </a:xfrm>
          <a:prstGeom prst="ellipse">
            <a:avLst/>
          </a:prstGeom>
          <a:solidFill>
            <a:srgbClr val="0000FF"/>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400" dirty="0">
              <a:solidFill>
                <a:srgbClr val="343434"/>
              </a:solidFill>
              <a:latin typeface="+mn-lt"/>
            </a:endParaRPr>
          </a:p>
        </p:txBody>
      </p:sp>
      <p:sp>
        <p:nvSpPr>
          <p:cNvPr id="8" name="Text Box 6"/>
          <p:cNvSpPr txBox="1">
            <a:spLocks noChangeArrowheads="1"/>
          </p:cNvSpPr>
          <p:nvPr/>
        </p:nvSpPr>
        <p:spPr bwMode="auto">
          <a:xfrm>
            <a:off x="3493418" y="1982477"/>
            <a:ext cx="8851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sz="1600" b="1" dirty="0">
                <a:solidFill>
                  <a:srgbClr val="343434"/>
                </a:solidFill>
                <a:latin typeface="+mn-lt"/>
                <a:cs typeface="Segoe UI Semibold"/>
              </a:rPr>
              <a:t>Price ($)</a:t>
            </a:r>
          </a:p>
        </p:txBody>
      </p:sp>
      <p:sp>
        <p:nvSpPr>
          <p:cNvPr id="9" name="Text Box 7"/>
          <p:cNvSpPr txBox="1">
            <a:spLocks noChangeArrowheads="1"/>
          </p:cNvSpPr>
          <p:nvPr/>
        </p:nvSpPr>
        <p:spPr bwMode="auto">
          <a:xfrm>
            <a:off x="5301827" y="4012113"/>
            <a:ext cx="169815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sz="1600" b="1" dirty="0">
                <a:solidFill>
                  <a:srgbClr val="343434"/>
                </a:solidFill>
                <a:latin typeface="+mn-lt"/>
                <a:cs typeface="Segoe UI Semibold"/>
              </a:rPr>
              <a:t>Ex factory cost ($)</a:t>
            </a:r>
          </a:p>
        </p:txBody>
      </p:sp>
      <p:sp>
        <p:nvSpPr>
          <p:cNvPr id="10" name="Oval 10"/>
          <p:cNvSpPr>
            <a:spLocks noChangeArrowheads="1"/>
          </p:cNvSpPr>
          <p:nvPr/>
        </p:nvSpPr>
        <p:spPr bwMode="auto">
          <a:xfrm>
            <a:off x="6765609" y="2924474"/>
            <a:ext cx="121444" cy="121444"/>
          </a:xfrm>
          <a:prstGeom prst="ellipse">
            <a:avLst/>
          </a:prstGeom>
          <a:solidFill>
            <a:srgbClr val="66FF33"/>
          </a:soli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400" dirty="0">
              <a:solidFill>
                <a:srgbClr val="343434"/>
              </a:solidFill>
              <a:latin typeface="+mn-lt"/>
            </a:endParaRPr>
          </a:p>
        </p:txBody>
      </p:sp>
      <p:grpSp>
        <p:nvGrpSpPr>
          <p:cNvPr id="11" name="Group 12"/>
          <p:cNvGrpSpPr>
            <a:grpSpLocks/>
          </p:cNvGrpSpPr>
          <p:nvPr/>
        </p:nvGrpSpPr>
        <p:grpSpPr bwMode="auto">
          <a:xfrm>
            <a:off x="2899469" y="3413375"/>
            <a:ext cx="1700214" cy="392014"/>
            <a:chOff x="1440" y="2177"/>
            <a:chExt cx="1904" cy="439"/>
          </a:xfrm>
        </p:grpSpPr>
        <p:sp>
          <p:nvSpPr>
            <p:cNvPr id="12" name="Text Box 13"/>
            <p:cNvSpPr txBox="1">
              <a:spLocks noChangeArrowheads="1"/>
            </p:cNvSpPr>
            <p:nvPr/>
          </p:nvSpPr>
          <p:spPr bwMode="auto">
            <a:xfrm>
              <a:off x="1440" y="2177"/>
              <a:ext cx="1904" cy="3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i="1" dirty="0">
                  <a:solidFill>
                    <a:srgbClr val="343434"/>
                  </a:solidFill>
                  <a:latin typeface="+mn-lt"/>
                </a:rPr>
                <a:t>Current treatment</a:t>
              </a:r>
            </a:p>
          </p:txBody>
        </p:sp>
        <p:sp>
          <p:nvSpPr>
            <p:cNvPr id="13" name="Freeform 14"/>
            <p:cNvSpPr>
              <a:spLocks/>
            </p:cNvSpPr>
            <p:nvPr/>
          </p:nvSpPr>
          <p:spPr bwMode="auto">
            <a:xfrm rot="1938443">
              <a:off x="2631" y="2535"/>
              <a:ext cx="481" cy="81"/>
            </a:xfrm>
            <a:custGeom>
              <a:avLst/>
              <a:gdLst>
                <a:gd name="T0" fmla="*/ 0 w 776"/>
                <a:gd name="T1" fmla="*/ 2162224 h 25"/>
                <a:gd name="T2" fmla="*/ 4 w 776"/>
                <a:gd name="T3" fmla="*/ 120334 h 25"/>
                <a:gd name="T4" fmla="*/ 7 w 776"/>
                <a:gd name="T5" fmla="*/ 3182357 h 25"/>
                <a:gd name="T6" fmla="*/ 0 60000 65536"/>
                <a:gd name="T7" fmla="*/ 0 60000 65536"/>
                <a:gd name="T8" fmla="*/ 0 60000 65536"/>
                <a:gd name="T9" fmla="*/ 0 w 776"/>
                <a:gd name="T10" fmla="*/ 0 h 25"/>
                <a:gd name="T11" fmla="*/ 776 w 776"/>
                <a:gd name="T12" fmla="*/ 25 h 25"/>
              </a:gdLst>
              <a:ahLst/>
              <a:cxnLst>
                <a:cxn ang="T6">
                  <a:pos x="T0" y="T1"/>
                </a:cxn>
                <a:cxn ang="T7">
                  <a:pos x="T2" y="T3"/>
                </a:cxn>
                <a:cxn ang="T8">
                  <a:pos x="T4" y="T5"/>
                </a:cxn>
              </a:cxnLst>
              <a:rect l="T9" t="T10" r="T11" b="T12"/>
              <a:pathLst>
                <a:path w="776" h="25">
                  <a:moveTo>
                    <a:pt x="0" y="17"/>
                  </a:moveTo>
                  <a:cubicBezTo>
                    <a:pt x="151" y="8"/>
                    <a:pt x="303" y="0"/>
                    <a:pt x="432" y="1"/>
                  </a:cubicBezTo>
                  <a:cubicBezTo>
                    <a:pt x="561" y="2"/>
                    <a:pt x="668" y="13"/>
                    <a:pt x="776" y="25"/>
                  </a:cubicBezTo>
                </a:path>
              </a:pathLst>
            </a:custGeom>
            <a:noFill/>
            <a:ln w="12700">
              <a:solidFill>
                <a:srgbClr val="000000"/>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US" sz="1400" dirty="0">
                <a:solidFill>
                  <a:srgbClr val="343434"/>
                </a:solidFill>
              </a:endParaRPr>
            </a:p>
          </p:txBody>
        </p:sp>
      </p:grpSp>
      <p:grpSp>
        <p:nvGrpSpPr>
          <p:cNvPr id="15" name="Group 15"/>
          <p:cNvGrpSpPr>
            <a:grpSpLocks/>
          </p:cNvGrpSpPr>
          <p:nvPr/>
        </p:nvGrpSpPr>
        <p:grpSpPr bwMode="auto">
          <a:xfrm>
            <a:off x="6887063" y="2274806"/>
            <a:ext cx="1671641" cy="650974"/>
            <a:chOff x="3346" y="1912"/>
            <a:chExt cx="1872" cy="729"/>
          </a:xfrm>
        </p:grpSpPr>
        <p:sp>
          <p:nvSpPr>
            <p:cNvPr id="16" name="Text Box 16"/>
            <p:cNvSpPr txBox="1">
              <a:spLocks noChangeArrowheads="1"/>
            </p:cNvSpPr>
            <p:nvPr/>
          </p:nvSpPr>
          <p:spPr bwMode="auto">
            <a:xfrm>
              <a:off x="3795" y="1912"/>
              <a:ext cx="1423" cy="3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i="1" dirty="0">
                  <a:solidFill>
                    <a:srgbClr val="343434"/>
                  </a:solidFill>
                  <a:latin typeface="+mn-lt"/>
                </a:rPr>
                <a:t>Un regulated</a:t>
              </a:r>
            </a:p>
          </p:txBody>
        </p:sp>
        <p:sp>
          <p:nvSpPr>
            <p:cNvPr id="17" name="Freeform 17"/>
            <p:cNvSpPr>
              <a:spLocks/>
            </p:cNvSpPr>
            <p:nvPr/>
          </p:nvSpPr>
          <p:spPr bwMode="auto">
            <a:xfrm>
              <a:off x="3346" y="2255"/>
              <a:ext cx="741" cy="386"/>
            </a:xfrm>
            <a:custGeom>
              <a:avLst/>
              <a:gdLst>
                <a:gd name="T0" fmla="*/ 741 w 741"/>
                <a:gd name="T1" fmla="*/ 0 h 386"/>
                <a:gd name="T2" fmla="*/ 533 w 741"/>
                <a:gd name="T3" fmla="*/ 251 h 386"/>
                <a:gd name="T4" fmla="*/ 0 w 741"/>
                <a:gd name="T5" fmla="*/ 386 h 386"/>
                <a:gd name="T6" fmla="*/ 0 60000 65536"/>
                <a:gd name="T7" fmla="*/ 0 60000 65536"/>
                <a:gd name="T8" fmla="*/ 0 60000 65536"/>
                <a:gd name="T9" fmla="*/ 0 w 741"/>
                <a:gd name="T10" fmla="*/ 0 h 386"/>
                <a:gd name="T11" fmla="*/ 741 w 741"/>
                <a:gd name="T12" fmla="*/ 386 h 386"/>
              </a:gdLst>
              <a:ahLst/>
              <a:cxnLst>
                <a:cxn ang="T6">
                  <a:pos x="T0" y="T1"/>
                </a:cxn>
                <a:cxn ang="T7">
                  <a:pos x="T2" y="T3"/>
                </a:cxn>
                <a:cxn ang="T8">
                  <a:pos x="T4" y="T5"/>
                </a:cxn>
              </a:cxnLst>
              <a:rect l="T9" t="T10" r="T11" b="T12"/>
              <a:pathLst>
                <a:path w="741" h="386">
                  <a:moveTo>
                    <a:pt x="741" y="0"/>
                  </a:moveTo>
                  <a:cubicBezTo>
                    <a:pt x="706" y="42"/>
                    <a:pt x="656" y="187"/>
                    <a:pt x="533" y="251"/>
                  </a:cubicBezTo>
                  <a:cubicBezTo>
                    <a:pt x="410" y="315"/>
                    <a:pt x="111" y="358"/>
                    <a:pt x="0" y="386"/>
                  </a:cubicBezTo>
                </a:path>
              </a:pathLst>
            </a:custGeom>
            <a:noFill/>
            <a:ln w="12700">
              <a:solidFill>
                <a:srgbClr val="000000"/>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US" sz="1400" dirty="0">
                <a:solidFill>
                  <a:srgbClr val="343434"/>
                </a:solidFill>
              </a:endParaRPr>
            </a:p>
          </p:txBody>
        </p:sp>
      </p:grpSp>
      <p:sp>
        <p:nvSpPr>
          <p:cNvPr id="18" name="Elipse 3"/>
          <p:cNvSpPr/>
          <p:nvPr/>
        </p:nvSpPr>
        <p:spPr>
          <a:xfrm>
            <a:off x="6778366" y="3396761"/>
            <a:ext cx="114554" cy="110444"/>
          </a:xfrm>
          <a:prstGeom prst="ellipse">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343434"/>
              </a:solidFill>
            </a:endParaRPr>
          </a:p>
        </p:txBody>
      </p:sp>
      <p:grpSp>
        <p:nvGrpSpPr>
          <p:cNvPr id="19" name="Group 15"/>
          <p:cNvGrpSpPr>
            <a:grpSpLocks/>
          </p:cNvGrpSpPr>
          <p:nvPr/>
        </p:nvGrpSpPr>
        <p:grpSpPr bwMode="auto">
          <a:xfrm>
            <a:off x="6911028" y="2787523"/>
            <a:ext cx="2232974" cy="675977"/>
            <a:chOff x="3373" y="2381"/>
            <a:chExt cx="2140" cy="757"/>
          </a:xfrm>
        </p:grpSpPr>
        <p:sp>
          <p:nvSpPr>
            <p:cNvPr id="20" name="Text Box 16"/>
            <p:cNvSpPr txBox="1">
              <a:spLocks noChangeArrowheads="1"/>
            </p:cNvSpPr>
            <p:nvPr/>
          </p:nvSpPr>
          <p:spPr bwMode="auto">
            <a:xfrm>
              <a:off x="4124" y="2381"/>
              <a:ext cx="1389" cy="3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sz="1600" i="1" dirty="0">
                  <a:solidFill>
                    <a:srgbClr val="343434"/>
                  </a:solidFill>
                  <a:latin typeface="+mn-lt"/>
                </a:rPr>
                <a:t>IRP</a:t>
              </a:r>
            </a:p>
          </p:txBody>
        </p:sp>
        <p:sp>
          <p:nvSpPr>
            <p:cNvPr id="21" name="Freeform 17"/>
            <p:cNvSpPr>
              <a:spLocks/>
            </p:cNvSpPr>
            <p:nvPr/>
          </p:nvSpPr>
          <p:spPr bwMode="auto">
            <a:xfrm>
              <a:off x="3373" y="2752"/>
              <a:ext cx="741" cy="386"/>
            </a:xfrm>
            <a:custGeom>
              <a:avLst/>
              <a:gdLst>
                <a:gd name="T0" fmla="*/ 741 w 741"/>
                <a:gd name="T1" fmla="*/ 0 h 386"/>
                <a:gd name="T2" fmla="*/ 533 w 741"/>
                <a:gd name="T3" fmla="*/ 251 h 386"/>
                <a:gd name="T4" fmla="*/ 0 w 741"/>
                <a:gd name="T5" fmla="*/ 386 h 386"/>
                <a:gd name="T6" fmla="*/ 0 60000 65536"/>
                <a:gd name="T7" fmla="*/ 0 60000 65536"/>
                <a:gd name="T8" fmla="*/ 0 60000 65536"/>
                <a:gd name="T9" fmla="*/ 0 w 741"/>
                <a:gd name="T10" fmla="*/ 0 h 386"/>
                <a:gd name="T11" fmla="*/ 741 w 741"/>
                <a:gd name="T12" fmla="*/ 386 h 386"/>
              </a:gdLst>
              <a:ahLst/>
              <a:cxnLst>
                <a:cxn ang="T6">
                  <a:pos x="T0" y="T1"/>
                </a:cxn>
                <a:cxn ang="T7">
                  <a:pos x="T2" y="T3"/>
                </a:cxn>
                <a:cxn ang="T8">
                  <a:pos x="T4" y="T5"/>
                </a:cxn>
              </a:cxnLst>
              <a:rect l="T9" t="T10" r="T11" b="T12"/>
              <a:pathLst>
                <a:path w="741" h="386">
                  <a:moveTo>
                    <a:pt x="741" y="0"/>
                  </a:moveTo>
                  <a:cubicBezTo>
                    <a:pt x="706" y="42"/>
                    <a:pt x="656" y="187"/>
                    <a:pt x="533" y="251"/>
                  </a:cubicBezTo>
                  <a:cubicBezTo>
                    <a:pt x="410" y="315"/>
                    <a:pt x="111" y="358"/>
                    <a:pt x="0" y="386"/>
                  </a:cubicBezTo>
                </a:path>
              </a:pathLst>
            </a:custGeom>
            <a:noFill/>
            <a:ln w="12700">
              <a:solidFill>
                <a:srgbClr val="000000"/>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s-CO" sz="1400" dirty="0">
                <a:solidFill>
                  <a:srgbClr val="343434"/>
                </a:solidFill>
              </a:endParaRPr>
            </a:p>
          </p:txBody>
        </p:sp>
      </p:grpSp>
      <p:sp>
        <p:nvSpPr>
          <p:cNvPr id="22" name="Elipse 4"/>
          <p:cNvSpPr/>
          <p:nvPr/>
        </p:nvSpPr>
        <p:spPr>
          <a:xfrm>
            <a:off x="6759852" y="3737385"/>
            <a:ext cx="127201" cy="116669"/>
          </a:xfrm>
          <a:prstGeom prst="ellipse">
            <a:avLst/>
          </a:prstGeom>
          <a:solidFill>
            <a:schemeClr val="accent6">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343434"/>
              </a:solidFill>
            </a:endParaRPr>
          </a:p>
        </p:txBody>
      </p:sp>
      <p:sp>
        <p:nvSpPr>
          <p:cNvPr id="23" name="Text Box 16"/>
          <p:cNvSpPr txBox="1">
            <a:spLocks noChangeArrowheads="1"/>
          </p:cNvSpPr>
          <p:nvPr/>
        </p:nvSpPr>
        <p:spPr bwMode="auto">
          <a:xfrm>
            <a:off x="5425510" y="3515234"/>
            <a:ext cx="51969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i="1" dirty="0">
                <a:solidFill>
                  <a:srgbClr val="343434"/>
                </a:solidFill>
                <a:latin typeface="+mn-lt"/>
              </a:rPr>
              <a:t>VBP</a:t>
            </a:r>
          </a:p>
        </p:txBody>
      </p:sp>
      <p:sp>
        <p:nvSpPr>
          <p:cNvPr id="24" name="Freeform 17"/>
          <p:cNvSpPr>
            <a:spLocks/>
          </p:cNvSpPr>
          <p:nvPr/>
        </p:nvSpPr>
        <p:spPr bwMode="auto">
          <a:xfrm rot="13059123">
            <a:off x="5999041" y="3549107"/>
            <a:ext cx="661688" cy="344687"/>
          </a:xfrm>
          <a:custGeom>
            <a:avLst/>
            <a:gdLst>
              <a:gd name="T0" fmla="*/ 741 w 741"/>
              <a:gd name="T1" fmla="*/ 0 h 386"/>
              <a:gd name="T2" fmla="*/ 533 w 741"/>
              <a:gd name="T3" fmla="*/ 251 h 386"/>
              <a:gd name="T4" fmla="*/ 0 w 741"/>
              <a:gd name="T5" fmla="*/ 386 h 386"/>
              <a:gd name="T6" fmla="*/ 0 60000 65536"/>
              <a:gd name="T7" fmla="*/ 0 60000 65536"/>
              <a:gd name="T8" fmla="*/ 0 60000 65536"/>
              <a:gd name="T9" fmla="*/ 0 w 741"/>
              <a:gd name="T10" fmla="*/ 0 h 386"/>
              <a:gd name="T11" fmla="*/ 741 w 741"/>
              <a:gd name="T12" fmla="*/ 386 h 386"/>
            </a:gdLst>
            <a:ahLst/>
            <a:cxnLst>
              <a:cxn ang="T6">
                <a:pos x="T0" y="T1"/>
              </a:cxn>
              <a:cxn ang="T7">
                <a:pos x="T2" y="T3"/>
              </a:cxn>
              <a:cxn ang="T8">
                <a:pos x="T4" y="T5"/>
              </a:cxn>
            </a:cxnLst>
            <a:rect l="T9" t="T10" r="T11" b="T12"/>
            <a:pathLst>
              <a:path w="741" h="386">
                <a:moveTo>
                  <a:pt x="741" y="0"/>
                </a:moveTo>
                <a:cubicBezTo>
                  <a:pt x="706" y="42"/>
                  <a:pt x="656" y="187"/>
                  <a:pt x="533" y="251"/>
                </a:cubicBezTo>
                <a:cubicBezTo>
                  <a:pt x="410" y="315"/>
                  <a:pt x="111" y="358"/>
                  <a:pt x="0" y="386"/>
                </a:cubicBezTo>
              </a:path>
            </a:pathLst>
          </a:custGeom>
          <a:noFill/>
          <a:ln w="12700">
            <a:solidFill>
              <a:srgbClr val="000000"/>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US" sz="1400" dirty="0">
              <a:solidFill>
                <a:srgbClr val="343434"/>
              </a:solidFill>
            </a:endParaRPr>
          </a:p>
        </p:txBody>
      </p:sp>
      <p:sp>
        <p:nvSpPr>
          <p:cNvPr id="26" name="1 Título"/>
          <p:cNvSpPr>
            <a:spLocks noGrp="1"/>
          </p:cNvSpPr>
          <p:nvPr>
            <p:ph type="title"/>
          </p:nvPr>
        </p:nvSpPr>
        <p:spPr>
          <a:xfrm>
            <a:off x="0" y="274638"/>
            <a:ext cx="8915400" cy="1143000"/>
          </a:xfrm>
        </p:spPr>
        <p:txBody>
          <a:bodyPr>
            <a:normAutofit fontScale="90000"/>
          </a:bodyPr>
          <a:lstStyle/>
          <a:p>
            <a:pPr algn="l"/>
            <a:r>
              <a:rPr lang="en-US" b="1" dirty="0"/>
              <a:t>Pricing and reimbursement approaches</a:t>
            </a:r>
            <a:br>
              <a:rPr lang="en-US" b="1" dirty="0"/>
            </a:br>
            <a:r>
              <a:rPr lang="en-US" b="1" dirty="0"/>
              <a:t>-the future-</a:t>
            </a:r>
            <a:br>
              <a:rPr lang="en-US" b="1" dirty="0"/>
            </a:br>
            <a:endParaRPr lang="es-CO" dirty="0"/>
          </a:p>
        </p:txBody>
      </p:sp>
      <p:sp>
        <p:nvSpPr>
          <p:cNvPr id="3" name="TextBox 2"/>
          <p:cNvSpPr txBox="1"/>
          <p:nvPr/>
        </p:nvSpPr>
        <p:spPr>
          <a:xfrm>
            <a:off x="212652" y="3976613"/>
            <a:ext cx="4648200" cy="2585323"/>
          </a:xfrm>
          <a:prstGeom prst="rect">
            <a:avLst/>
          </a:prstGeom>
          <a:noFill/>
        </p:spPr>
        <p:txBody>
          <a:bodyPr wrap="square" rtlCol="0">
            <a:spAutoFit/>
          </a:bodyPr>
          <a:lstStyle/>
          <a:p>
            <a:r>
              <a:rPr lang="en-US" b="1" dirty="0">
                <a:solidFill>
                  <a:schemeClr val="accent1"/>
                </a:solidFill>
              </a:rPr>
              <a:t>Therapeutic categories:</a:t>
            </a:r>
          </a:p>
          <a:p>
            <a:pPr marL="514350" indent="-514350">
              <a:buFont typeface="+mj-lt"/>
              <a:buAutoNum type="arabicPeriod"/>
            </a:pPr>
            <a:r>
              <a:rPr lang="en-US" dirty="0"/>
              <a:t>Safer and more efficacious </a:t>
            </a:r>
            <a:r>
              <a:rPr lang="en-US" b="1" dirty="0">
                <a:solidFill>
                  <a:schemeClr val="accent1"/>
                </a:solidFill>
              </a:rPr>
              <a:t>(++)</a:t>
            </a:r>
          </a:p>
          <a:p>
            <a:pPr marL="514350" indent="-514350">
              <a:buFont typeface="+mj-lt"/>
              <a:buAutoNum type="arabicPeriod"/>
            </a:pPr>
            <a:r>
              <a:rPr lang="en-US" dirty="0"/>
              <a:t>As safe or as efficacious, better in other dimension </a:t>
            </a:r>
            <a:r>
              <a:rPr lang="en-US" b="1" dirty="0">
                <a:solidFill>
                  <a:schemeClr val="accent1"/>
                </a:solidFill>
              </a:rPr>
              <a:t>(+= or =+)</a:t>
            </a:r>
          </a:p>
          <a:p>
            <a:pPr marL="514350" indent="-514350">
              <a:buFont typeface="+mj-lt"/>
              <a:buAutoNum type="arabicPeriod"/>
            </a:pPr>
            <a:r>
              <a:rPr lang="en-US" dirty="0"/>
              <a:t> As safe and as efficacious </a:t>
            </a:r>
            <a:r>
              <a:rPr lang="en-US" b="1" dirty="0">
                <a:solidFill>
                  <a:schemeClr val="accent1"/>
                </a:solidFill>
              </a:rPr>
              <a:t>(==)</a:t>
            </a:r>
          </a:p>
          <a:p>
            <a:pPr marL="514350" indent="-514350">
              <a:buFont typeface="+mj-lt"/>
              <a:buAutoNum type="arabicPeriod"/>
            </a:pPr>
            <a:r>
              <a:rPr lang="en-US" dirty="0"/>
              <a:t>Less safe or efficacious, same in other dimension </a:t>
            </a:r>
            <a:r>
              <a:rPr lang="en-US" b="1" dirty="0">
                <a:solidFill>
                  <a:schemeClr val="accent1"/>
                </a:solidFill>
              </a:rPr>
              <a:t>(&lt;= or =&lt;)</a:t>
            </a:r>
          </a:p>
          <a:p>
            <a:pPr marL="514350" indent="-514350">
              <a:buFont typeface="+mj-lt"/>
              <a:buAutoNum type="arabicPeriod"/>
            </a:pPr>
            <a:r>
              <a:rPr lang="en-US" dirty="0"/>
              <a:t>Less safe and efficacious </a:t>
            </a:r>
            <a:r>
              <a:rPr lang="en-US" b="1" dirty="0">
                <a:solidFill>
                  <a:schemeClr val="accent1"/>
                </a:solidFill>
              </a:rPr>
              <a:t>(&lt;&lt;)</a:t>
            </a:r>
          </a:p>
          <a:p>
            <a:endParaRPr lang="es-CO" dirty="0"/>
          </a:p>
        </p:txBody>
      </p:sp>
    </p:spTree>
    <p:extLst>
      <p:ext uri="{BB962C8B-B14F-4D97-AF65-F5344CB8AC3E}">
        <p14:creationId xmlns:p14="http://schemas.microsoft.com/office/powerpoint/2010/main" val="375195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22" grpId="0" animBg="1"/>
      <p:bldP spid="23" grpId="0"/>
      <p:bldP spid="24"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sz="half" idx="4294967295"/>
          </p:nvPr>
        </p:nvSpPr>
        <p:spPr>
          <a:xfrm>
            <a:off x="190124" y="1447800"/>
            <a:ext cx="8344276" cy="3385142"/>
          </a:xfrm>
          <a:prstGeom prst="rect">
            <a:avLst/>
          </a:prstGeom>
        </p:spPr>
        <p:txBody>
          <a:bodyPr>
            <a:noAutofit/>
          </a:bodyPr>
          <a:lstStyle/>
          <a:p>
            <a:r>
              <a:rPr lang="en-US" sz="2800" b="1" dirty="0">
                <a:solidFill>
                  <a:schemeClr val="tx1"/>
                </a:solidFill>
              </a:rPr>
              <a:t>Opportunities for Managed Entry Agreements (MEAs):</a:t>
            </a:r>
          </a:p>
          <a:p>
            <a:pPr lvl="1"/>
            <a:r>
              <a:rPr lang="en-US" sz="2000" b="1" dirty="0"/>
              <a:t>Global trend to reach universal healthcare coverage</a:t>
            </a:r>
          </a:p>
          <a:p>
            <a:pPr lvl="1"/>
            <a:r>
              <a:rPr lang="en-US" sz="2000" b="1" dirty="0"/>
              <a:t>Budget constraints</a:t>
            </a:r>
          </a:p>
          <a:p>
            <a:pPr lvl="1"/>
            <a:r>
              <a:rPr lang="en-US" sz="2000" b="1" dirty="0"/>
              <a:t>Population transition towards more chronic conditions</a:t>
            </a:r>
          </a:p>
          <a:p>
            <a:pPr lvl="1"/>
            <a:r>
              <a:rPr lang="en-US" sz="2000" b="1" dirty="0">
                <a:solidFill>
                  <a:schemeClr val="tx1"/>
                </a:solidFill>
              </a:rPr>
              <a:t>Increasing social pressure and mood of accountability</a:t>
            </a:r>
          </a:p>
          <a:p>
            <a:pPr lvl="1"/>
            <a:r>
              <a:rPr lang="en-US" sz="2000" b="1" dirty="0">
                <a:solidFill>
                  <a:schemeClr val="tx1"/>
                </a:solidFill>
              </a:rPr>
              <a:t>Uncertainty of marginal benefit vs marginal cost of new </a:t>
            </a:r>
            <a:r>
              <a:rPr lang="en-US" sz="2000" b="1" dirty="0" smtClean="0">
                <a:solidFill>
                  <a:schemeClr val="tx1"/>
                </a:solidFill>
              </a:rPr>
              <a:t>drugs</a:t>
            </a:r>
          </a:p>
          <a:p>
            <a:pPr lvl="1"/>
            <a:endParaRPr lang="en-US" sz="2800" b="1" dirty="0"/>
          </a:p>
          <a:p>
            <a:endParaRPr lang="en-US" sz="2800" b="1" dirty="0">
              <a:solidFill>
                <a:schemeClr val="tx1"/>
              </a:solidFill>
            </a:endParaRPr>
          </a:p>
          <a:p>
            <a:pPr marL="0" indent="0" algn="ctr">
              <a:buNone/>
            </a:pPr>
            <a:r>
              <a:rPr lang="en-US" sz="2800" b="1" dirty="0">
                <a:solidFill>
                  <a:schemeClr val="accent1"/>
                </a:solidFill>
              </a:rPr>
              <a:t>Thus there is an opportunity for payers and developers to share </a:t>
            </a:r>
            <a:r>
              <a:rPr lang="en-US" sz="2800" b="1" dirty="0" smtClean="0">
                <a:solidFill>
                  <a:schemeClr val="accent1"/>
                </a:solidFill>
              </a:rPr>
              <a:t>risks</a:t>
            </a:r>
            <a:endParaRPr lang="en-US" sz="2800" b="1" dirty="0">
              <a:solidFill>
                <a:schemeClr val="accent1"/>
              </a:solidFill>
            </a:endParaRPr>
          </a:p>
          <a:p>
            <a:endParaRPr lang="en-US" sz="2800" b="1" dirty="0">
              <a:solidFill>
                <a:schemeClr val="tx1"/>
              </a:solidFill>
            </a:endParaRPr>
          </a:p>
        </p:txBody>
      </p:sp>
      <p:sp>
        <p:nvSpPr>
          <p:cNvPr id="6" name="1 Título"/>
          <p:cNvSpPr>
            <a:spLocks noGrp="1"/>
          </p:cNvSpPr>
          <p:nvPr>
            <p:ph type="title"/>
          </p:nvPr>
        </p:nvSpPr>
        <p:spPr>
          <a:xfrm>
            <a:off x="0" y="274638"/>
            <a:ext cx="8915400" cy="1143000"/>
          </a:xfrm>
        </p:spPr>
        <p:txBody>
          <a:bodyPr>
            <a:normAutofit fontScale="90000"/>
          </a:bodyPr>
          <a:lstStyle/>
          <a:p>
            <a:pPr algn="l"/>
            <a:r>
              <a:rPr lang="en-US" b="1" dirty="0"/>
              <a:t>Pricing and reimbursement approaches</a:t>
            </a:r>
            <a:br>
              <a:rPr lang="en-US" b="1" dirty="0"/>
            </a:br>
            <a:r>
              <a:rPr lang="en-US" b="1" dirty="0"/>
              <a:t>-the future-</a:t>
            </a:r>
            <a:br>
              <a:rPr lang="en-US" b="1" dirty="0"/>
            </a:br>
            <a:endParaRPr lang="es-CO" dirty="0"/>
          </a:p>
        </p:txBody>
      </p:sp>
    </p:spTree>
    <p:extLst>
      <p:ext uri="{BB962C8B-B14F-4D97-AF65-F5344CB8AC3E}">
        <p14:creationId xmlns:p14="http://schemas.microsoft.com/office/powerpoint/2010/main" val="2761579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09601"/>
            <a:ext cx="9144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792162"/>
          </a:xfrm>
        </p:spPr>
        <p:txBody>
          <a:bodyPr>
            <a:normAutofit/>
          </a:bodyPr>
          <a:lstStyle/>
          <a:p>
            <a:pPr algn="ctr"/>
            <a:r>
              <a:rPr lang="en-US" sz="3600" b="1" dirty="0" smtClean="0"/>
              <a:t>Taxonomy </a:t>
            </a:r>
            <a:r>
              <a:rPr lang="en-US" sz="3600" b="1" dirty="0"/>
              <a:t>for MEAs</a:t>
            </a:r>
          </a:p>
        </p:txBody>
      </p:sp>
      <p:sp>
        <p:nvSpPr>
          <p:cNvPr id="7" name="TextBox 6"/>
          <p:cNvSpPr txBox="1"/>
          <p:nvPr/>
        </p:nvSpPr>
        <p:spPr>
          <a:xfrm>
            <a:off x="5334000" y="5943604"/>
            <a:ext cx="3124200" cy="276999"/>
          </a:xfrm>
          <a:prstGeom prst="rect">
            <a:avLst/>
          </a:prstGeom>
          <a:noFill/>
        </p:spPr>
        <p:txBody>
          <a:bodyPr wrap="square" rtlCol="0">
            <a:spAutoFit/>
          </a:bodyPr>
          <a:lstStyle/>
          <a:p>
            <a:r>
              <a:rPr lang="en-US" sz="1200" b="1" dirty="0"/>
              <a:t>Source: </a:t>
            </a:r>
            <a:r>
              <a:rPr lang="en-US" sz="1200" b="1" dirty="0" smtClean="0"/>
              <a:t>Kanavos  et al (2017)</a:t>
            </a:r>
            <a:endParaRPr lang="en-US" sz="1200" b="1" dirty="0"/>
          </a:p>
        </p:txBody>
      </p:sp>
    </p:spTree>
    <p:extLst>
      <p:ext uri="{BB962C8B-B14F-4D97-AF65-F5344CB8AC3E}">
        <p14:creationId xmlns:p14="http://schemas.microsoft.com/office/powerpoint/2010/main" val="1001054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228600" y="1265892"/>
            <a:ext cx="4724400" cy="3724624"/>
          </a:xfrm>
          <a:prstGeom prst="rect">
            <a:avLst/>
          </a:prstGeom>
        </p:spPr>
      </p:pic>
      <p:sp>
        <p:nvSpPr>
          <p:cNvPr id="10" name="CuadroTexto 9"/>
          <p:cNvSpPr txBox="1"/>
          <p:nvPr/>
        </p:nvSpPr>
        <p:spPr>
          <a:xfrm>
            <a:off x="6085114" y="5882975"/>
            <a:ext cx="2679964" cy="307777"/>
          </a:xfrm>
          <a:prstGeom prst="rect">
            <a:avLst/>
          </a:prstGeom>
          <a:noFill/>
        </p:spPr>
        <p:txBody>
          <a:bodyPr wrap="none" rtlCol="0">
            <a:spAutoFit/>
          </a:bodyPr>
          <a:lstStyle/>
          <a:p>
            <a:r>
              <a:rPr lang="es-CO" sz="1400" dirty="0" err="1" smtClean="0"/>
              <a:t>Source</a:t>
            </a:r>
            <a:r>
              <a:rPr lang="es-CO" sz="1400" dirty="0" smtClean="0"/>
              <a:t>: </a:t>
            </a:r>
            <a:r>
              <a:rPr lang="es-CO" sz="1400" dirty="0" err="1"/>
              <a:t>Ferrario</a:t>
            </a:r>
            <a:r>
              <a:rPr lang="es-CO" sz="1400" dirty="0"/>
              <a:t> and </a:t>
            </a:r>
            <a:r>
              <a:rPr lang="es-CO" sz="1400" dirty="0" err="1"/>
              <a:t>Kanavos</a:t>
            </a:r>
            <a:r>
              <a:rPr lang="es-CO" sz="1400" dirty="0"/>
              <a:t>, 2013</a:t>
            </a:r>
          </a:p>
        </p:txBody>
      </p:sp>
      <p:sp>
        <p:nvSpPr>
          <p:cNvPr id="5" name="Título 1"/>
          <p:cNvSpPr txBox="1">
            <a:spLocks/>
          </p:cNvSpPr>
          <p:nvPr/>
        </p:nvSpPr>
        <p:spPr>
          <a:xfrm>
            <a:off x="1143000" y="152400"/>
            <a:ext cx="6669741" cy="720080"/>
          </a:xfrm>
          <a:prstGeom prst="rect">
            <a:avLst/>
          </a:prstGeom>
        </p:spPr>
        <p:txBody>
          <a:bodyPr/>
          <a:lstStyle>
            <a:lvl1pPr algn="ctr" defTabSz="914400" rtl="0" eaLnBrk="1" latinLnBrk="0" hangingPunct="1">
              <a:spcBef>
                <a:spcPct val="0"/>
              </a:spcBef>
              <a:buNone/>
              <a:defRPr sz="4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en-US" sz="4000" b="1" dirty="0">
                <a:solidFill>
                  <a:schemeClr val="accent2"/>
                </a:solidFill>
                <a:latin typeface="+mn-lt"/>
              </a:rPr>
              <a:t>Opportunities</a:t>
            </a:r>
            <a:r>
              <a:rPr lang="en-US" sz="3200" b="1" dirty="0">
                <a:solidFill>
                  <a:schemeClr val="accent2"/>
                </a:solidFill>
              </a:rPr>
              <a:t> for MEAs</a:t>
            </a:r>
          </a:p>
        </p:txBody>
      </p:sp>
      <p:pic>
        <p:nvPicPr>
          <p:cNvPr id="6" name="Imagen 4"/>
          <p:cNvPicPr>
            <a:picLocks noChangeAspect="1"/>
          </p:cNvPicPr>
          <p:nvPr/>
        </p:nvPicPr>
        <p:blipFill>
          <a:blip r:embed="rId3"/>
          <a:stretch>
            <a:fillRect/>
          </a:stretch>
        </p:blipFill>
        <p:spPr>
          <a:xfrm>
            <a:off x="4800600" y="2815290"/>
            <a:ext cx="4196676" cy="3067686"/>
          </a:xfrm>
          <a:prstGeom prst="rect">
            <a:avLst/>
          </a:prstGeom>
        </p:spPr>
      </p:pic>
    </p:spTree>
    <p:extLst>
      <p:ext uri="{BB962C8B-B14F-4D97-AF65-F5344CB8AC3E}">
        <p14:creationId xmlns:p14="http://schemas.microsoft.com/office/powerpoint/2010/main" val="2489532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p:cNvSpPr>
            <a:spLocks noGrp="1"/>
          </p:cNvSpPr>
          <p:nvPr>
            <p:ph sz="half" idx="2"/>
          </p:nvPr>
        </p:nvSpPr>
        <p:spPr>
          <a:xfrm>
            <a:off x="838200" y="1752600"/>
            <a:ext cx="7938882" cy="3705276"/>
          </a:xfrm>
        </p:spPr>
        <p:txBody>
          <a:bodyPr>
            <a:normAutofit fontScale="85000" lnSpcReduction="10000"/>
          </a:bodyPr>
          <a:lstStyle/>
          <a:p>
            <a:pPr>
              <a:spcAft>
                <a:spcPts val="600"/>
              </a:spcAft>
              <a:buClr>
                <a:schemeClr val="accent1"/>
              </a:buClr>
            </a:pPr>
            <a:r>
              <a:rPr lang="en-US" sz="3600" b="1" dirty="0" smtClean="0">
                <a:solidFill>
                  <a:schemeClr val="tx1"/>
                </a:solidFill>
                <a:latin typeface="+mn-lt"/>
              </a:rPr>
              <a:t>The challenges of sustainable </a:t>
            </a:r>
            <a:r>
              <a:rPr lang="en-US" sz="3600" b="1" dirty="0" smtClean="0">
                <a:solidFill>
                  <a:schemeClr val="tx1"/>
                </a:solidFill>
                <a:latin typeface="+mn-lt"/>
              </a:rPr>
              <a:t>UHC</a:t>
            </a:r>
          </a:p>
          <a:p>
            <a:pPr lvl="1">
              <a:spcAft>
                <a:spcPts val="600"/>
              </a:spcAft>
              <a:buClr>
                <a:schemeClr val="accent1"/>
              </a:buClr>
            </a:pPr>
            <a:r>
              <a:rPr lang="en-US" sz="3300" b="1" dirty="0" smtClean="0">
                <a:latin typeface="+mn-lt"/>
              </a:rPr>
              <a:t>Innovation and shifting </a:t>
            </a:r>
            <a:r>
              <a:rPr lang="en-US" sz="3300" b="1" dirty="0" err="1" smtClean="0">
                <a:latin typeface="+mn-lt"/>
              </a:rPr>
              <a:t>BoD</a:t>
            </a:r>
            <a:endParaRPr lang="en-US" sz="3300" b="1" dirty="0" smtClean="0">
              <a:latin typeface="+mn-lt"/>
            </a:endParaRPr>
          </a:p>
          <a:p>
            <a:pPr lvl="1">
              <a:spcAft>
                <a:spcPts val="600"/>
              </a:spcAft>
              <a:buClr>
                <a:schemeClr val="accent1"/>
              </a:buClr>
            </a:pPr>
            <a:r>
              <a:rPr lang="en-US" sz="3300" b="1" dirty="0" smtClean="0">
                <a:solidFill>
                  <a:schemeClr val="tx1"/>
                </a:solidFill>
                <a:latin typeface="+mn-lt"/>
              </a:rPr>
              <a:t>Uncertainty of effectiveness &amp; budget impact</a:t>
            </a:r>
          </a:p>
          <a:p>
            <a:pPr lvl="1">
              <a:spcAft>
                <a:spcPts val="600"/>
              </a:spcAft>
              <a:buClr>
                <a:schemeClr val="accent1"/>
              </a:buClr>
            </a:pPr>
            <a:r>
              <a:rPr lang="en-US" sz="3300" b="1" dirty="0" smtClean="0">
                <a:latin typeface="+mn-lt"/>
              </a:rPr>
              <a:t>Health as a human right</a:t>
            </a:r>
            <a:endParaRPr lang="en-US" sz="3300" b="1" dirty="0">
              <a:solidFill>
                <a:schemeClr val="tx1"/>
              </a:solidFill>
              <a:latin typeface="+mn-lt"/>
            </a:endParaRPr>
          </a:p>
          <a:p>
            <a:pPr>
              <a:spcAft>
                <a:spcPts val="600"/>
              </a:spcAft>
              <a:buClr>
                <a:schemeClr val="accent1"/>
              </a:buClr>
            </a:pPr>
            <a:r>
              <a:rPr lang="en-US" sz="3600" b="1" dirty="0" smtClean="0">
                <a:solidFill>
                  <a:schemeClr val="tx1"/>
                </a:solidFill>
                <a:latin typeface="+mn-lt"/>
              </a:rPr>
              <a:t>HTA </a:t>
            </a:r>
            <a:r>
              <a:rPr lang="en-US" sz="3600" b="1" dirty="0" smtClean="0">
                <a:solidFill>
                  <a:schemeClr val="tx1"/>
                </a:solidFill>
                <a:latin typeface="+mn-lt"/>
              </a:rPr>
              <a:t>and beyond…</a:t>
            </a:r>
          </a:p>
          <a:p>
            <a:pPr>
              <a:spcAft>
                <a:spcPts val="600"/>
              </a:spcAft>
              <a:buClr>
                <a:schemeClr val="accent1"/>
              </a:buClr>
            </a:pPr>
            <a:r>
              <a:rPr lang="en-US" sz="3600" b="1" dirty="0" smtClean="0">
                <a:solidFill>
                  <a:schemeClr val="tx1"/>
                </a:solidFill>
                <a:latin typeface="+mn-lt"/>
              </a:rPr>
              <a:t>Conclusions</a:t>
            </a:r>
            <a:endParaRPr lang="en-US" sz="3600" b="1" dirty="0">
              <a:solidFill>
                <a:schemeClr val="tx1"/>
              </a:solidFill>
              <a:latin typeface="+mn-lt"/>
            </a:endParaRPr>
          </a:p>
          <a:p>
            <a:pPr marL="0" indent="0">
              <a:spcAft>
                <a:spcPts val="600"/>
              </a:spcAft>
              <a:buClr>
                <a:schemeClr val="accent1"/>
              </a:buClr>
              <a:buNone/>
            </a:pPr>
            <a:endParaRPr lang="es-CO" sz="3600" b="1" dirty="0">
              <a:solidFill>
                <a:schemeClr val="tx1"/>
              </a:solidFill>
              <a:latin typeface="+mn-lt"/>
            </a:endParaRPr>
          </a:p>
        </p:txBody>
      </p:sp>
      <p:sp>
        <p:nvSpPr>
          <p:cNvPr id="13" name="Marcador de texto 12"/>
          <p:cNvSpPr>
            <a:spLocks noGrp="1"/>
          </p:cNvSpPr>
          <p:nvPr>
            <p:ph type="body" sz="quarter" idx="10"/>
          </p:nvPr>
        </p:nvSpPr>
        <p:spPr>
          <a:xfrm>
            <a:off x="533400" y="381000"/>
            <a:ext cx="7939088" cy="762000"/>
          </a:xfrm>
        </p:spPr>
        <p:txBody>
          <a:bodyPr>
            <a:noAutofit/>
          </a:bodyPr>
          <a:lstStyle/>
          <a:p>
            <a:r>
              <a:rPr lang="es-CO" sz="4400" b="1" dirty="0">
                <a:solidFill>
                  <a:schemeClr val="tx1"/>
                </a:solidFill>
                <a:latin typeface="+mn-lt"/>
                <a:cs typeface="Segoe UI" pitchFamily="34" charset="0"/>
              </a:rPr>
              <a:t>OUTLINE</a:t>
            </a:r>
            <a:endParaRPr lang="es-CO" sz="4400" dirty="0">
              <a:solidFill>
                <a:schemeClr val="tx1"/>
              </a:solidFill>
              <a:latin typeface="+mn-lt"/>
            </a:endParaRPr>
          </a:p>
        </p:txBody>
      </p:sp>
    </p:spTree>
    <p:extLst>
      <p:ext uri="{BB962C8B-B14F-4D97-AF65-F5344CB8AC3E}">
        <p14:creationId xmlns:p14="http://schemas.microsoft.com/office/powerpoint/2010/main" val="1725883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
          <p:cNvGrpSpPr>
            <a:grpSpLocks/>
          </p:cNvGrpSpPr>
          <p:nvPr/>
        </p:nvGrpSpPr>
        <p:grpSpPr bwMode="auto">
          <a:xfrm>
            <a:off x="305161" y="1740838"/>
            <a:ext cx="8539019" cy="3947246"/>
            <a:chOff x="56767" y="1700808"/>
            <a:chExt cx="9108967" cy="5034159"/>
          </a:xfrm>
        </p:grpSpPr>
        <p:sp>
          <p:nvSpPr>
            <p:cNvPr id="28" name="5 Rectángulo"/>
            <p:cNvSpPr/>
            <p:nvPr/>
          </p:nvSpPr>
          <p:spPr>
            <a:xfrm>
              <a:off x="2895601" y="2824387"/>
              <a:ext cx="1219200" cy="2370202"/>
            </a:xfrm>
            <a:prstGeom prst="rect">
              <a:avLst/>
            </a:prstGeom>
            <a:solidFill>
              <a:srgbClr val="FF9999"/>
            </a:solidFill>
            <a:ln>
              <a:solidFill>
                <a:srgbClr val="FF9999"/>
              </a:solidFill>
            </a:ln>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en-US" sz="1400" b="1" dirty="0">
                  <a:solidFill>
                    <a:srgbClr val="FFFFFF"/>
                  </a:solidFill>
                </a:rPr>
                <a:t>Technical assessment using robust methods and evidence summary </a:t>
              </a:r>
            </a:p>
          </p:txBody>
        </p:sp>
        <p:sp>
          <p:nvSpPr>
            <p:cNvPr id="29" name="9 Rectángulo"/>
            <p:cNvSpPr/>
            <p:nvPr/>
          </p:nvSpPr>
          <p:spPr>
            <a:xfrm>
              <a:off x="4204425" y="2788771"/>
              <a:ext cx="1171592" cy="2366963"/>
            </a:xfrm>
            <a:prstGeom prst="rect">
              <a:avLst/>
            </a:prstGeom>
            <a:solidFill>
              <a:srgbClr val="F7615E"/>
            </a:solidFill>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en-US" sz="1400" b="1" dirty="0">
                  <a:solidFill>
                    <a:srgbClr val="FFFFFF"/>
                  </a:solidFill>
                </a:rPr>
                <a:t>Budget impact analysis</a:t>
              </a:r>
            </a:p>
          </p:txBody>
        </p:sp>
        <p:sp>
          <p:nvSpPr>
            <p:cNvPr id="30" name="13 Rectángulo"/>
            <p:cNvSpPr/>
            <p:nvPr/>
          </p:nvSpPr>
          <p:spPr>
            <a:xfrm>
              <a:off x="57152" y="2709438"/>
              <a:ext cx="9108582" cy="2561244"/>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p>
          </p:txBody>
        </p:sp>
        <p:sp>
          <p:nvSpPr>
            <p:cNvPr id="32" name="40 Rectángulo"/>
            <p:cNvSpPr/>
            <p:nvPr/>
          </p:nvSpPr>
          <p:spPr>
            <a:xfrm>
              <a:off x="7924800" y="2816292"/>
              <a:ext cx="1143001" cy="2302204"/>
            </a:xfrm>
            <a:prstGeom prst="rect">
              <a:avLst/>
            </a:prstGeom>
            <a:solidFill>
              <a:schemeClr val="tx2">
                <a:lumMod val="75000"/>
                <a:lumOff val="25000"/>
              </a:schemeClr>
            </a:solidFill>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en-US" sz="1400" b="1" dirty="0">
                  <a:solidFill>
                    <a:srgbClr val="FFFFFF"/>
                  </a:solidFill>
                </a:rPr>
                <a:t>Monitoring and Evaluation </a:t>
              </a:r>
            </a:p>
          </p:txBody>
        </p:sp>
        <p:sp>
          <p:nvSpPr>
            <p:cNvPr id="33" name="27 Flecha derecha"/>
            <p:cNvSpPr/>
            <p:nvPr/>
          </p:nvSpPr>
          <p:spPr>
            <a:xfrm>
              <a:off x="2667001" y="4456329"/>
              <a:ext cx="285750" cy="191041"/>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sp>
          <p:nvSpPr>
            <p:cNvPr id="34" name="28 Flecha derecha"/>
            <p:cNvSpPr/>
            <p:nvPr/>
          </p:nvSpPr>
          <p:spPr>
            <a:xfrm>
              <a:off x="4038601" y="4456329"/>
              <a:ext cx="285750" cy="191041"/>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sp>
          <p:nvSpPr>
            <p:cNvPr id="35" name="31 Flecha derecha"/>
            <p:cNvSpPr/>
            <p:nvPr/>
          </p:nvSpPr>
          <p:spPr>
            <a:xfrm>
              <a:off x="7848599" y="4360808"/>
              <a:ext cx="285750" cy="191041"/>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sp>
          <p:nvSpPr>
            <p:cNvPr id="36" name="36 Flecha derecha"/>
            <p:cNvSpPr/>
            <p:nvPr/>
          </p:nvSpPr>
          <p:spPr>
            <a:xfrm>
              <a:off x="5286393" y="4424126"/>
              <a:ext cx="285750" cy="191041"/>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sp>
          <p:nvSpPr>
            <p:cNvPr id="37" name="3 Rectángulo"/>
            <p:cNvSpPr/>
            <p:nvPr/>
          </p:nvSpPr>
          <p:spPr>
            <a:xfrm>
              <a:off x="56767" y="2824387"/>
              <a:ext cx="1400560" cy="2370202"/>
            </a:xfrm>
            <a:prstGeom prst="rect">
              <a:avLst/>
            </a:prstGeom>
            <a:solidFill>
              <a:srgbClr val="666699">
                <a:alpha val="76863"/>
              </a:srgbClr>
            </a:solidFill>
            <a:ln>
              <a:solidFill>
                <a:srgbClr val="666699">
                  <a:alpha val="83137"/>
                </a:srgbClr>
              </a:solidFill>
            </a:ln>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bg1"/>
                  </a:solidFill>
                </a:rPr>
                <a:t>Marketing authorization</a:t>
              </a:r>
            </a:p>
            <a:p>
              <a:pPr algn="ctr" eaLnBrk="1" fontAlgn="auto" hangingPunct="1">
                <a:spcBef>
                  <a:spcPts val="0"/>
                </a:spcBef>
                <a:spcAft>
                  <a:spcPts val="0"/>
                </a:spcAft>
                <a:defRPr/>
              </a:pPr>
              <a:endParaRPr lang="en-US" sz="1400" b="1" dirty="0">
                <a:solidFill>
                  <a:srgbClr val="234FBF"/>
                </a:solidFill>
              </a:endParaRPr>
            </a:p>
          </p:txBody>
        </p:sp>
        <p:sp>
          <p:nvSpPr>
            <p:cNvPr id="38" name="24 Flecha derecha"/>
            <p:cNvSpPr/>
            <p:nvPr/>
          </p:nvSpPr>
          <p:spPr>
            <a:xfrm>
              <a:off x="1314452" y="4456329"/>
              <a:ext cx="285750" cy="191041"/>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sp>
          <p:nvSpPr>
            <p:cNvPr id="39" name="9 Rectángulo"/>
            <p:cNvSpPr/>
            <p:nvPr/>
          </p:nvSpPr>
          <p:spPr>
            <a:xfrm>
              <a:off x="6838952" y="2816292"/>
              <a:ext cx="1009650" cy="2302204"/>
            </a:xfrm>
            <a:prstGeom prst="rect">
              <a:avLst/>
            </a:prstGeom>
            <a:solidFill>
              <a:srgbClr val="F79646"/>
            </a:solidFill>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en-US" sz="1400" b="1" dirty="0">
                  <a:solidFill>
                    <a:srgbClr val="FFFFFF"/>
                  </a:solidFill>
                </a:rPr>
                <a:t>Decision Making</a:t>
              </a:r>
            </a:p>
          </p:txBody>
        </p:sp>
        <p:sp>
          <p:nvSpPr>
            <p:cNvPr id="40" name="36 Flecha derecha"/>
            <p:cNvSpPr/>
            <p:nvPr/>
          </p:nvSpPr>
          <p:spPr>
            <a:xfrm>
              <a:off x="6680741" y="4424125"/>
              <a:ext cx="285750" cy="191042"/>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sp>
          <p:nvSpPr>
            <p:cNvPr id="41" name="TextBox 22"/>
            <p:cNvSpPr txBox="1">
              <a:spLocks noChangeArrowheads="1"/>
            </p:cNvSpPr>
            <p:nvPr/>
          </p:nvSpPr>
          <p:spPr bwMode="auto">
            <a:xfrm>
              <a:off x="319336" y="6392486"/>
              <a:ext cx="8846398" cy="3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sz="1400" dirty="0">
                  <a:solidFill>
                    <a:schemeClr val="bg1">
                      <a:lumMod val="50000"/>
                    </a:schemeClr>
                  </a:solidFill>
                  <a:latin typeface="+mn-lt"/>
                </a:rPr>
                <a:t>Source: Adapted from IDB, Colombia priority setting of public expenditure project, 2011 Adapted H, Castro 2013. </a:t>
              </a:r>
            </a:p>
          </p:txBody>
        </p:sp>
        <p:sp>
          <p:nvSpPr>
            <p:cNvPr id="42" name="Isosceles Triangle 27"/>
            <p:cNvSpPr/>
            <p:nvPr/>
          </p:nvSpPr>
          <p:spPr>
            <a:xfrm>
              <a:off x="57152" y="1700808"/>
              <a:ext cx="8978898" cy="935776"/>
            </a:xfrm>
            <a:prstGeom prst="triangle">
              <a:avLst>
                <a:gd name="adj" fmla="val 49123"/>
              </a:avLst>
            </a:prstGeom>
            <a:solidFill>
              <a:schemeClr val="accent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bg1"/>
                  </a:solidFill>
                </a:rPr>
                <a:t>STEWARDSHIP OF PRIORITY SETTING POLICY</a:t>
              </a:r>
            </a:p>
          </p:txBody>
        </p:sp>
        <p:sp>
          <p:nvSpPr>
            <p:cNvPr id="43" name="Rectangle 28"/>
            <p:cNvSpPr/>
            <p:nvPr/>
          </p:nvSpPr>
          <p:spPr>
            <a:xfrm>
              <a:off x="57152" y="5445532"/>
              <a:ext cx="9010649" cy="647597"/>
            </a:xfrm>
            <a:prstGeom prst="rect">
              <a:avLst/>
            </a:prstGeom>
            <a:solidFill>
              <a:schemeClr val="accent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bg1"/>
                  </a:solidFill>
                </a:rPr>
                <a:t>INFORMATION</a:t>
              </a:r>
              <a:r>
                <a:rPr lang="en-US" sz="1600" b="1" spc="600" dirty="0">
                  <a:solidFill>
                    <a:schemeClr val="bg1"/>
                  </a:solidFill>
                  <a:effectLst>
                    <a:outerShdw blurRad="38100" dist="38100" dir="2700000" algn="tl">
                      <a:srgbClr val="000000">
                        <a:alpha val="43137"/>
                      </a:srgbClr>
                    </a:outerShdw>
                  </a:effectLst>
                </a:rPr>
                <a:t> </a:t>
              </a:r>
              <a:r>
                <a:rPr lang="en-US" sz="1600" b="1" dirty="0">
                  <a:solidFill>
                    <a:schemeClr val="bg1"/>
                  </a:solidFill>
                </a:rPr>
                <a:t>SYSTEM</a:t>
              </a:r>
            </a:p>
          </p:txBody>
        </p:sp>
      </p:grpSp>
      <p:sp>
        <p:nvSpPr>
          <p:cNvPr id="21" name="4 Rectángulo"/>
          <p:cNvSpPr/>
          <p:nvPr/>
        </p:nvSpPr>
        <p:spPr bwMode="auto">
          <a:xfrm>
            <a:off x="1295400" y="2334934"/>
            <a:ext cx="1876944" cy="2432243"/>
          </a:xfrm>
          <a:prstGeom prst="rect">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rgbClr val="FFFFFF"/>
                </a:solidFill>
              </a:rPr>
              <a:t>Topic selection Identify and select candidates for </a:t>
            </a:r>
            <a:r>
              <a:rPr lang="en-US" sz="1400" b="1" dirty="0" smtClean="0">
                <a:solidFill>
                  <a:srgbClr val="FFFFFF"/>
                </a:solidFill>
              </a:rPr>
              <a:t>evaluation</a:t>
            </a:r>
          </a:p>
          <a:p>
            <a:pPr algn="ctr" eaLnBrk="1" fontAlgn="auto" hangingPunct="1">
              <a:spcBef>
                <a:spcPts val="0"/>
              </a:spcBef>
              <a:spcAft>
                <a:spcPts val="0"/>
              </a:spcAft>
              <a:defRPr/>
            </a:pPr>
            <a:r>
              <a:rPr lang="en-US" sz="3200" b="1" dirty="0" smtClean="0">
                <a:solidFill>
                  <a:srgbClr val="FFFFFF"/>
                </a:solidFill>
              </a:rPr>
              <a:t>MCDA</a:t>
            </a:r>
            <a:endParaRPr lang="en-US" sz="3200" b="1" dirty="0">
              <a:solidFill>
                <a:srgbClr val="FFFFFF"/>
              </a:solidFill>
            </a:endParaRPr>
          </a:p>
          <a:p>
            <a:pPr algn="ctr" eaLnBrk="1" fontAlgn="auto" hangingPunct="1">
              <a:spcBef>
                <a:spcPts val="0"/>
              </a:spcBef>
              <a:spcAft>
                <a:spcPts val="0"/>
              </a:spcAft>
              <a:defRPr/>
            </a:pPr>
            <a:endParaRPr lang="en-US" sz="1300" b="1" dirty="0">
              <a:solidFill>
                <a:srgbClr val="7346C0"/>
              </a:solidFill>
            </a:endParaRPr>
          </a:p>
        </p:txBody>
      </p:sp>
      <p:sp>
        <p:nvSpPr>
          <p:cNvPr id="22" name="30 Rectángulo"/>
          <p:cNvSpPr/>
          <p:nvPr/>
        </p:nvSpPr>
        <p:spPr bwMode="auto">
          <a:xfrm>
            <a:off x="4953000" y="2302990"/>
            <a:ext cx="1977394" cy="2465666"/>
          </a:xfrm>
          <a:prstGeom prst="rect">
            <a:avLst/>
          </a:prstGeom>
          <a:solidFill>
            <a:srgbClr val="D26D99"/>
          </a:solidFill>
        </p:spPr>
        <p:style>
          <a:lnRef idx="3">
            <a:schemeClr val="lt1"/>
          </a:lnRef>
          <a:fillRef idx="1">
            <a:schemeClr val="accent4"/>
          </a:fillRef>
          <a:effectRef idx="1">
            <a:schemeClr val="accent4"/>
          </a:effectRef>
          <a:fontRef idx="minor">
            <a:schemeClr val="lt1"/>
          </a:fontRef>
        </p:style>
        <p:txBody>
          <a:bodyPr anchor="ctr"/>
          <a:lstStyle/>
          <a:p>
            <a:pPr algn="ctr" eaLnBrk="1" fontAlgn="auto" hangingPunct="1">
              <a:spcBef>
                <a:spcPts val="0"/>
              </a:spcBef>
              <a:spcAft>
                <a:spcPts val="0"/>
              </a:spcAft>
              <a:defRPr/>
            </a:pPr>
            <a:r>
              <a:rPr lang="en-US" sz="1400" b="1" dirty="0">
                <a:solidFill>
                  <a:srgbClr val="FFFFFF"/>
                </a:solidFill>
              </a:rPr>
              <a:t>Appraisal Deliberation process and </a:t>
            </a:r>
            <a:r>
              <a:rPr lang="en-US" sz="1400" b="1" dirty="0" smtClean="0">
                <a:solidFill>
                  <a:srgbClr val="FFFFFF"/>
                </a:solidFill>
              </a:rPr>
              <a:t>recommendations</a:t>
            </a:r>
          </a:p>
          <a:p>
            <a:pPr algn="ctr">
              <a:defRPr/>
            </a:pPr>
            <a:r>
              <a:rPr lang="en-US" sz="3200" b="1" dirty="0">
                <a:solidFill>
                  <a:srgbClr val="FFFFFF"/>
                </a:solidFill>
              </a:rPr>
              <a:t>MCDA</a:t>
            </a:r>
          </a:p>
          <a:p>
            <a:pPr algn="ctr" eaLnBrk="1" fontAlgn="auto" hangingPunct="1">
              <a:spcBef>
                <a:spcPts val="0"/>
              </a:spcBef>
              <a:spcAft>
                <a:spcPts val="0"/>
              </a:spcAft>
              <a:defRPr/>
            </a:pPr>
            <a:endParaRPr lang="en-US" sz="1400" b="1" dirty="0">
              <a:solidFill>
                <a:srgbClr val="FFFFFF"/>
              </a:solidFill>
            </a:endParaRPr>
          </a:p>
        </p:txBody>
      </p:sp>
      <p:sp>
        <p:nvSpPr>
          <p:cNvPr id="23" name="Title 1"/>
          <p:cNvSpPr txBox="1">
            <a:spLocks/>
          </p:cNvSpPr>
          <p:nvPr/>
        </p:nvSpPr>
        <p:spPr>
          <a:xfrm>
            <a:off x="3810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2"/>
                </a:solidFill>
              </a:rPr>
              <a:t>The potential use of MCDA</a:t>
            </a:r>
          </a:p>
        </p:txBody>
      </p:sp>
    </p:spTree>
    <p:extLst>
      <p:ext uri="{BB962C8B-B14F-4D97-AF65-F5344CB8AC3E}">
        <p14:creationId xmlns:p14="http://schemas.microsoft.com/office/powerpoint/2010/main" val="2626637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96A8C67-B9EF-4EB6-9B06-D1F8B79AF090}" type="slidenum">
              <a:rPr lang="en-US" smtClean="0">
                <a:solidFill>
                  <a:prstClr val="white"/>
                </a:solidFill>
              </a:rPr>
              <a:pPr/>
              <a:t>21</a:t>
            </a:fld>
            <a:endParaRPr lang="en-US">
              <a:solidFill>
                <a:prstClr val="white"/>
              </a:solidFill>
            </a:endParaRPr>
          </a:p>
        </p:txBody>
      </p:sp>
      <p:sp>
        <p:nvSpPr>
          <p:cNvPr id="6" name="Title 1"/>
          <p:cNvSpPr txBox="1">
            <a:spLocks/>
          </p:cNvSpPr>
          <p:nvPr/>
        </p:nvSpPr>
        <p:spPr>
          <a:xfrm>
            <a:off x="3810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2"/>
                </a:solidFill>
              </a:rPr>
              <a:t>The potential use of MCDA</a:t>
            </a:r>
          </a:p>
        </p:txBody>
      </p:sp>
      <p:graphicFrame>
        <p:nvGraphicFramePr>
          <p:cNvPr id="7" name="Table 6"/>
          <p:cNvGraphicFramePr>
            <a:graphicFrameLocks noGrp="1"/>
          </p:cNvGraphicFramePr>
          <p:nvPr>
            <p:extLst>
              <p:ext uri="{D42A27DB-BD31-4B8C-83A1-F6EECF244321}">
                <p14:modId xmlns:p14="http://schemas.microsoft.com/office/powerpoint/2010/main" val="1340874242"/>
              </p:ext>
            </p:extLst>
          </p:nvPr>
        </p:nvGraphicFramePr>
        <p:xfrm>
          <a:off x="1047751" y="1371600"/>
          <a:ext cx="6896098" cy="4536031"/>
        </p:xfrm>
        <a:graphic>
          <a:graphicData uri="http://schemas.openxmlformats.org/drawingml/2006/table">
            <a:tbl>
              <a:tblPr firstRow="1" firstCol="1" lastRow="1" lastCol="1" bandRow="1" bandCol="1">
                <a:tableStyleId>{5C22544A-7EE6-4342-B048-85BDC9FD1C3A}</a:tableStyleId>
              </a:tblPr>
              <a:tblGrid>
                <a:gridCol w="604228">
                  <a:extLst>
                    <a:ext uri="{9D8B030D-6E8A-4147-A177-3AD203B41FA5}">
                      <a16:colId xmlns:a16="http://schemas.microsoft.com/office/drawing/2014/main" xmlns="" val="20000"/>
                    </a:ext>
                  </a:extLst>
                </a:gridCol>
                <a:gridCol w="3393409">
                  <a:extLst>
                    <a:ext uri="{9D8B030D-6E8A-4147-A177-3AD203B41FA5}">
                      <a16:colId xmlns:a16="http://schemas.microsoft.com/office/drawing/2014/main" xmlns="" val="20001"/>
                    </a:ext>
                  </a:extLst>
                </a:gridCol>
                <a:gridCol w="1998817">
                  <a:extLst>
                    <a:ext uri="{9D8B030D-6E8A-4147-A177-3AD203B41FA5}">
                      <a16:colId xmlns:a16="http://schemas.microsoft.com/office/drawing/2014/main" xmlns="" val="20002"/>
                    </a:ext>
                  </a:extLst>
                </a:gridCol>
                <a:gridCol w="899644">
                  <a:extLst>
                    <a:ext uri="{9D8B030D-6E8A-4147-A177-3AD203B41FA5}">
                      <a16:colId xmlns:a16="http://schemas.microsoft.com/office/drawing/2014/main" xmlns="" val="20003"/>
                    </a:ext>
                  </a:extLst>
                </a:gridCol>
              </a:tblGrid>
              <a:tr h="236505">
                <a:tc gridSpan="4">
                  <a:txBody>
                    <a:bodyPr/>
                    <a:lstStyle/>
                    <a:p>
                      <a:pPr marL="0" marR="0" algn="just">
                        <a:lnSpc>
                          <a:spcPct val="115000"/>
                        </a:lnSpc>
                        <a:spcBef>
                          <a:spcPts val="300"/>
                        </a:spcBef>
                        <a:spcAft>
                          <a:spcPts val="300"/>
                        </a:spcAft>
                      </a:pPr>
                      <a:r>
                        <a:rPr lang="en-GB" sz="1400" dirty="0">
                          <a:solidFill>
                            <a:schemeClr val="bg2">
                              <a:lumMod val="75000"/>
                            </a:schemeClr>
                          </a:solidFill>
                          <a:effectLst/>
                        </a:rPr>
                        <a:t>Weighting criteria of the MCDA Core Model</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27852">
                <a:tc>
                  <a:txBody>
                    <a:bodyPr/>
                    <a:lstStyle/>
                    <a:p>
                      <a:pPr marL="0" marR="0" algn="ctr">
                        <a:lnSpc>
                          <a:spcPct val="115000"/>
                        </a:lnSpc>
                        <a:spcBef>
                          <a:spcPts val="0"/>
                        </a:spcBef>
                        <a:spcAft>
                          <a:spcPts val="1000"/>
                        </a:spcAft>
                      </a:pPr>
                      <a:r>
                        <a:rPr lang="es-CO" sz="800" dirty="0" err="1">
                          <a:solidFill>
                            <a:schemeClr val="bg2">
                              <a:lumMod val="75000"/>
                            </a:schemeClr>
                          </a:solidFill>
                          <a:effectLst/>
                        </a:rPr>
                        <a:t>Cluster</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tc>
                  <a:txBody>
                    <a:bodyPr/>
                    <a:lstStyle/>
                    <a:p>
                      <a:pPr marL="0" marR="0" algn="ctr">
                        <a:lnSpc>
                          <a:spcPct val="115000"/>
                        </a:lnSpc>
                        <a:spcBef>
                          <a:spcPts val="0"/>
                        </a:spcBef>
                        <a:spcAft>
                          <a:spcPts val="1000"/>
                        </a:spcAft>
                      </a:pPr>
                      <a:r>
                        <a:rPr lang="es-CO" sz="800">
                          <a:effectLst/>
                        </a:rPr>
                        <a:t>Scientific criteria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a:effectLst/>
                        </a:rPr>
                        <a:t>Relative weight </a:t>
                      </a:r>
                      <a:endParaRPr lang="en-US" sz="1100">
                        <a:effectLst/>
                      </a:endParaRPr>
                    </a:p>
                    <a:p>
                      <a:pPr marL="0" marR="0" algn="ctr">
                        <a:lnSpc>
                          <a:spcPct val="115000"/>
                        </a:lnSpc>
                        <a:spcBef>
                          <a:spcPts val="0"/>
                        </a:spcBef>
                        <a:spcAft>
                          <a:spcPts val="1000"/>
                        </a:spcAft>
                      </a:pPr>
                      <a:r>
                        <a:rPr lang="es-CO" sz="800">
                          <a:effectLst/>
                        </a:rPr>
                        <a:t>Low                                   High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dirty="0" err="1">
                          <a:solidFill>
                            <a:schemeClr val="bg2">
                              <a:lumMod val="75000"/>
                            </a:schemeClr>
                          </a:solidFill>
                          <a:effectLst/>
                        </a:rPr>
                        <a:t>Should</a:t>
                      </a:r>
                      <a:r>
                        <a:rPr lang="es-CO" sz="800" dirty="0">
                          <a:solidFill>
                            <a:schemeClr val="bg2">
                              <a:lumMod val="75000"/>
                            </a:schemeClr>
                          </a:solidFill>
                          <a:effectLst/>
                        </a:rPr>
                        <a:t> </a:t>
                      </a:r>
                      <a:endParaRPr lang="en-US" sz="1100" dirty="0">
                        <a:solidFill>
                          <a:schemeClr val="bg2">
                            <a:lumMod val="75000"/>
                          </a:schemeClr>
                        </a:solidFill>
                        <a:effectLst/>
                      </a:endParaRPr>
                    </a:p>
                    <a:p>
                      <a:pPr marL="0" marR="0" algn="ctr">
                        <a:lnSpc>
                          <a:spcPct val="115000"/>
                        </a:lnSpc>
                        <a:spcBef>
                          <a:spcPts val="0"/>
                        </a:spcBef>
                        <a:spcAft>
                          <a:spcPts val="1000"/>
                        </a:spcAft>
                      </a:pPr>
                      <a:r>
                        <a:rPr lang="es-CO" sz="800" dirty="0" err="1">
                          <a:solidFill>
                            <a:schemeClr val="bg2">
                              <a:lumMod val="75000"/>
                            </a:schemeClr>
                          </a:solidFill>
                          <a:effectLst/>
                        </a:rPr>
                        <a:t>not</a:t>
                      </a:r>
                      <a:r>
                        <a:rPr lang="es-CO" sz="800" dirty="0">
                          <a:solidFill>
                            <a:schemeClr val="bg2">
                              <a:lumMod val="75000"/>
                            </a:schemeClr>
                          </a:solidFill>
                          <a:effectLst/>
                        </a:rPr>
                        <a:t> be </a:t>
                      </a:r>
                      <a:r>
                        <a:rPr lang="es-CO" sz="800" dirty="0" err="1">
                          <a:solidFill>
                            <a:schemeClr val="bg2">
                              <a:lumMod val="75000"/>
                            </a:schemeClr>
                          </a:solidFill>
                          <a:effectLst/>
                        </a:rPr>
                        <a:t>considered</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extLst>
                  <a:ext uri="{0D108BD9-81ED-4DB2-BD59-A6C34878D82A}">
                    <a16:rowId xmlns:a16="http://schemas.microsoft.com/office/drawing/2014/main" xmlns="" val="10001"/>
                  </a:ext>
                </a:extLst>
              </a:tr>
              <a:tr h="185826">
                <a:tc gridSpan="3">
                  <a:txBody>
                    <a:bodyPr/>
                    <a:lstStyle/>
                    <a:p>
                      <a:pPr marL="0" marR="0">
                        <a:lnSpc>
                          <a:spcPct val="115000"/>
                        </a:lnSpc>
                        <a:spcBef>
                          <a:spcPts val="300"/>
                        </a:spcBef>
                        <a:spcAft>
                          <a:spcPts val="300"/>
                        </a:spcAft>
                      </a:pPr>
                      <a:r>
                        <a:rPr lang="es-CO" sz="1100" dirty="0" err="1">
                          <a:solidFill>
                            <a:schemeClr val="bg2">
                              <a:lumMod val="75000"/>
                            </a:schemeClr>
                          </a:solidFill>
                          <a:effectLst/>
                        </a:rPr>
                        <a:t>Disease</a:t>
                      </a:r>
                      <a:r>
                        <a:rPr lang="es-CO" sz="1100" dirty="0">
                          <a:solidFill>
                            <a:schemeClr val="bg2">
                              <a:lumMod val="75000"/>
                            </a:schemeClr>
                          </a:solidFill>
                          <a:effectLst/>
                        </a:rPr>
                        <a:t> </a:t>
                      </a:r>
                      <a:r>
                        <a:rPr lang="es-CO" sz="1100" dirty="0" err="1">
                          <a:solidFill>
                            <a:schemeClr val="bg2">
                              <a:lumMod val="75000"/>
                            </a:schemeClr>
                          </a:solidFill>
                          <a:effectLst/>
                        </a:rPr>
                        <a:t>impact</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300"/>
                        </a:spcBef>
                        <a:spcAft>
                          <a:spcPts val="300"/>
                        </a:spcAft>
                      </a:pPr>
                      <a:r>
                        <a:rPr lang="es-CO" sz="1100" dirty="0">
                          <a:solidFill>
                            <a:schemeClr val="bg2">
                              <a:lumMod val="75000"/>
                            </a:schemeClr>
                          </a:solidFill>
                          <a:effectLst/>
                        </a:rPr>
                        <a:t> </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extLst>
                  <a:ext uri="{0D108BD9-81ED-4DB2-BD59-A6C34878D82A}">
                    <a16:rowId xmlns:a16="http://schemas.microsoft.com/office/drawing/2014/main" xmlns="" val="10002"/>
                  </a:ext>
                </a:extLst>
              </a:tr>
              <a:tr h="189075">
                <a:tc>
                  <a:txBody>
                    <a:bodyPr/>
                    <a:lstStyle/>
                    <a:p>
                      <a:pPr marL="0" marR="0">
                        <a:lnSpc>
                          <a:spcPct val="115000"/>
                        </a:lnSpc>
                        <a:spcBef>
                          <a:spcPts val="300"/>
                        </a:spcBef>
                        <a:spcAft>
                          <a:spcPts val="1000"/>
                        </a:spcAft>
                      </a:pPr>
                      <a:r>
                        <a:rPr lang="es-CO" sz="800" dirty="0">
                          <a:solidFill>
                            <a:schemeClr val="bg2">
                              <a:lumMod val="75000"/>
                            </a:schemeClr>
                          </a:solidFill>
                          <a:effectLst/>
                        </a:rPr>
                        <a:t>D1</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s-CO" sz="800">
                          <a:effectLst/>
                        </a:rPr>
                        <a:t>Disease severity </a:t>
                      </a:r>
                      <a:endParaRPr lang="en-US" sz="110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a:effectLst/>
                        </a:rPr>
                        <a:t>1      2      3      4      5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dirty="0">
                          <a:solidFill>
                            <a:schemeClr val="bg2">
                              <a:lumMod val="75000"/>
                            </a:schemeClr>
                          </a:solidFill>
                          <a:effectLst/>
                        </a:rPr>
                        <a:t>0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03"/>
                  </a:ext>
                </a:extLst>
              </a:tr>
              <a:tr h="135145">
                <a:tc>
                  <a:txBody>
                    <a:bodyPr/>
                    <a:lstStyle/>
                    <a:p>
                      <a:pPr marL="0" marR="0">
                        <a:lnSpc>
                          <a:spcPct val="115000"/>
                        </a:lnSpc>
                        <a:spcBef>
                          <a:spcPts val="300"/>
                        </a:spcBef>
                        <a:spcAft>
                          <a:spcPts val="1000"/>
                        </a:spcAft>
                      </a:pPr>
                      <a:r>
                        <a:rPr lang="es-CO" sz="800" dirty="0">
                          <a:solidFill>
                            <a:schemeClr val="bg2">
                              <a:lumMod val="75000"/>
                            </a:schemeClr>
                          </a:solidFill>
                          <a:effectLst/>
                        </a:rPr>
                        <a:t>D2</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n-GB" sz="800">
                          <a:effectLst/>
                        </a:rPr>
                        <a:t>Size of population affected by disease</a:t>
                      </a:r>
                      <a:endParaRPr lang="en-US" sz="110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dirty="0">
                          <a:effectLst/>
                        </a:rPr>
                        <a:t>1      2      3      4      5 </a:t>
                      </a:r>
                      <a:endParaRPr lang="en-US" sz="1100" dirty="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dirty="0">
                          <a:solidFill>
                            <a:schemeClr val="bg2">
                              <a:lumMod val="75000"/>
                            </a:schemeClr>
                          </a:solidFill>
                          <a:effectLst/>
                        </a:rPr>
                        <a:t>0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04"/>
                  </a:ext>
                </a:extLst>
              </a:tr>
              <a:tr h="185826">
                <a:tc gridSpan="3">
                  <a:txBody>
                    <a:bodyPr/>
                    <a:lstStyle/>
                    <a:p>
                      <a:pPr marL="0" marR="0">
                        <a:lnSpc>
                          <a:spcPct val="115000"/>
                        </a:lnSpc>
                        <a:spcBef>
                          <a:spcPts val="300"/>
                        </a:spcBef>
                        <a:spcAft>
                          <a:spcPts val="300"/>
                        </a:spcAft>
                      </a:pPr>
                      <a:r>
                        <a:rPr lang="es-CO" sz="1100" dirty="0" err="1">
                          <a:solidFill>
                            <a:schemeClr val="bg2">
                              <a:lumMod val="75000"/>
                            </a:schemeClr>
                          </a:solidFill>
                          <a:effectLst/>
                        </a:rPr>
                        <a:t>Context</a:t>
                      </a:r>
                      <a:r>
                        <a:rPr lang="es-CO" sz="1100" dirty="0">
                          <a:solidFill>
                            <a:schemeClr val="bg2">
                              <a:lumMod val="75000"/>
                            </a:schemeClr>
                          </a:solidFill>
                          <a:effectLst/>
                        </a:rPr>
                        <a:t> of </a:t>
                      </a:r>
                      <a:r>
                        <a:rPr lang="es-CO" sz="1100" dirty="0" err="1">
                          <a:solidFill>
                            <a:schemeClr val="bg2">
                              <a:lumMod val="75000"/>
                            </a:schemeClr>
                          </a:solidFill>
                          <a:effectLst/>
                        </a:rPr>
                        <a:t>intervention</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300"/>
                        </a:spcBef>
                        <a:spcAft>
                          <a:spcPts val="300"/>
                        </a:spcAft>
                      </a:pPr>
                      <a:r>
                        <a:rPr lang="es-CO" sz="1100" dirty="0">
                          <a:solidFill>
                            <a:schemeClr val="bg2">
                              <a:lumMod val="75000"/>
                            </a:schemeClr>
                          </a:solidFill>
                          <a:effectLst/>
                        </a:rPr>
                        <a:t> </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extLst>
                  <a:ext uri="{0D108BD9-81ED-4DB2-BD59-A6C34878D82A}">
                    <a16:rowId xmlns:a16="http://schemas.microsoft.com/office/drawing/2014/main" xmlns="" val="10005"/>
                  </a:ext>
                </a:extLst>
              </a:tr>
              <a:tr h="135145">
                <a:tc>
                  <a:txBody>
                    <a:bodyPr/>
                    <a:lstStyle/>
                    <a:p>
                      <a:pPr marL="0" marR="0">
                        <a:lnSpc>
                          <a:spcPct val="115000"/>
                        </a:lnSpc>
                        <a:spcBef>
                          <a:spcPts val="300"/>
                        </a:spcBef>
                        <a:spcAft>
                          <a:spcPts val="300"/>
                        </a:spcAft>
                      </a:pPr>
                      <a:r>
                        <a:rPr lang="es-CO" sz="800" dirty="0">
                          <a:solidFill>
                            <a:schemeClr val="bg2">
                              <a:lumMod val="75000"/>
                            </a:schemeClr>
                          </a:solidFill>
                          <a:effectLst/>
                        </a:rPr>
                        <a:t>C1</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s-CO" sz="800">
                          <a:effectLst/>
                        </a:rPr>
                        <a:t>Clinical guidelines for intervention</a:t>
                      </a:r>
                      <a:endParaRPr lang="en-US" sz="110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a:effectLst/>
                        </a:rPr>
                        <a:t>1      2      3      4      5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dirty="0">
                          <a:solidFill>
                            <a:schemeClr val="bg2">
                              <a:lumMod val="75000"/>
                            </a:schemeClr>
                          </a:solidFill>
                          <a:effectLst/>
                        </a:rPr>
                        <a:t>0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06"/>
                  </a:ext>
                </a:extLst>
              </a:tr>
              <a:tr h="232429">
                <a:tc>
                  <a:txBody>
                    <a:bodyPr/>
                    <a:lstStyle/>
                    <a:p>
                      <a:pPr marL="0" marR="0">
                        <a:lnSpc>
                          <a:spcPct val="115000"/>
                        </a:lnSpc>
                        <a:spcBef>
                          <a:spcPts val="300"/>
                        </a:spcBef>
                        <a:spcAft>
                          <a:spcPts val="1000"/>
                        </a:spcAft>
                      </a:pPr>
                      <a:r>
                        <a:rPr lang="es-CO" sz="800" dirty="0">
                          <a:solidFill>
                            <a:schemeClr val="bg2">
                              <a:lumMod val="75000"/>
                            </a:schemeClr>
                          </a:solidFill>
                          <a:effectLst/>
                        </a:rPr>
                        <a:t>C2</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n-GB" sz="800">
                          <a:effectLst/>
                        </a:rPr>
                        <a:t>Comparative intervention limitations (unmet needs)</a:t>
                      </a:r>
                      <a:endParaRPr lang="en-US" sz="110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a:effectLst/>
                        </a:rPr>
                        <a:t>1      2      3      4      5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dirty="0">
                          <a:solidFill>
                            <a:schemeClr val="bg2">
                              <a:lumMod val="75000"/>
                            </a:schemeClr>
                          </a:solidFill>
                          <a:effectLst/>
                        </a:rPr>
                        <a:t>0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07"/>
                  </a:ext>
                </a:extLst>
              </a:tr>
              <a:tr h="185826">
                <a:tc gridSpan="3">
                  <a:txBody>
                    <a:bodyPr/>
                    <a:lstStyle/>
                    <a:p>
                      <a:pPr marL="0" marR="0">
                        <a:lnSpc>
                          <a:spcPct val="115000"/>
                        </a:lnSpc>
                        <a:spcBef>
                          <a:spcPts val="300"/>
                        </a:spcBef>
                        <a:spcAft>
                          <a:spcPts val="300"/>
                        </a:spcAft>
                      </a:pPr>
                      <a:r>
                        <a:rPr lang="es-CO" sz="1100" dirty="0" err="1">
                          <a:solidFill>
                            <a:schemeClr val="bg2">
                              <a:lumMod val="75000"/>
                            </a:schemeClr>
                          </a:solidFill>
                          <a:effectLst/>
                        </a:rPr>
                        <a:t>Intervention</a:t>
                      </a:r>
                      <a:r>
                        <a:rPr lang="es-CO" sz="1100" dirty="0">
                          <a:solidFill>
                            <a:schemeClr val="bg2">
                              <a:lumMod val="75000"/>
                            </a:schemeClr>
                          </a:solidFill>
                          <a:effectLst/>
                        </a:rPr>
                        <a:t> </a:t>
                      </a:r>
                      <a:r>
                        <a:rPr lang="es-CO" sz="1100" dirty="0" err="1">
                          <a:solidFill>
                            <a:schemeClr val="bg2">
                              <a:lumMod val="75000"/>
                            </a:schemeClr>
                          </a:solidFill>
                          <a:effectLst/>
                        </a:rPr>
                        <a:t>outcomes</a:t>
                      </a:r>
                      <a:r>
                        <a:rPr lang="es-CO" sz="1100" dirty="0">
                          <a:solidFill>
                            <a:schemeClr val="bg2">
                              <a:lumMod val="75000"/>
                            </a:schemeClr>
                          </a:solidFill>
                          <a:effectLst/>
                        </a:rPr>
                        <a:t>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300"/>
                        </a:spcBef>
                        <a:spcAft>
                          <a:spcPts val="300"/>
                        </a:spcAft>
                      </a:pPr>
                      <a:r>
                        <a:rPr lang="es-CO" sz="1100" dirty="0">
                          <a:solidFill>
                            <a:schemeClr val="bg2">
                              <a:lumMod val="75000"/>
                            </a:schemeClr>
                          </a:solidFill>
                          <a:effectLst/>
                        </a:rPr>
                        <a:t> </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extLst>
                  <a:ext uri="{0D108BD9-81ED-4DB2-BD59-A6C34878D82A}">
                    <a16:rowId xmlns:a16="http://schemas.microsoft.com/office/drawing/2014/main" xmlns="" val="10008"/>
                  </a:ext>
                </a:extLst>
              </a:tr>
              <a:tr h="161978">
                <a:tc>
                  <a:txBody>
                    <a:bodyPr/>
                    <a:lstStyle/>
                    <a:p>
                      <a:pPr marL="0" marR="0">
                        <a:lnSpc>
                          <a:spcPct val="115000"/>
                        </a:lnSpc>
                        <a:spcBef>
                          <a:spcPts val="300"/>
                        </a:spcBef>
                        <a:spcAft>
                          <a:spcPts val="1000"/>
                        </a:spcAft>
                      </a:pPr>
                      <a:r>
                        <a:rPr lang="es-CO" sz="800" dirty="0">
                          <a:solidFill>
                            <a:schemeClr val="bg2">
                              <a:lumMod val="75000"/>
                            </a:schemeClr>
                          </a:solidFill>
                          <a:effectLst/>
                        </a:rPr>
                        <a:t>I1</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s-CO" sz="800" dirty="0" err="1">
                          <a:effectLst/>
                        </a:rPr>
                        <a:t>Improvement</a:t>
                      </a:r>
                      <a:r>
                        <a:rPr lang="es-CO" sz="800" dirty="0">
                          <a:effectLst/>
                        </a:rPr>
                        <a:t> of </a:t>
                      </a:r>
                      <a:r>
                        <a:rPr lang="es-CO" sz="800" dirty="0" err="1">
                          <a:effectLst/>
                        </a:rPr>
                        <a:t>efficacy</a:t>
                      </a:r>
                      <a:r>
                        <a:rPr lang="es-CO" sz="800" dirty="0">
                          <a:effectLst/>
                        </a:rPr>
                        <a:t>/</a:t>
                      </a:r>
                      <a:r>
                        <a:rPr lang="es-CO" sz="800" dirty="0" err="1">
                          <a:effectLst/>
                        </a:rPr>
                        <a:t>effectiveness</a:t>
                      </a:r>
                      <a:endParaRPr lang="en-US" sz="1100" dirty="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a:effectLst/>
                        </a:rPr>
                        <a:t>1      2      3      4      5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dirty="0">
                          <a:solidFill>
                            <a:schemeClr val="bg2">
                              <a:lumMod val="75000"/>
                            </a:schemeClr>
                          </a:solidFill>
                          <a:effectLst/>
                        </a:rPr>
                        <a:t>0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09"/>
                  </a:ext>
                </a:extLst>
              </a:tr>
              <a:tr h="135145">
                <a:tc>
                  <a:txBody>
                    <a:bodyPr/>
                    <a:lstStyle/>
                    <a:p>
                      <a:pPr marL="0" marR="0">
                        <a:lnSpc>
                          <a:spcPct val="115000"/>
                        </a:lnSpc>
                        <a:spcBef>
                          <a:spcPts val="300"/>
                        </a:spcBef>
                        <a:spcAft>
                          <a:spcPts val="1000"/>
                        </a:spcAft>
                      </a:pPr>
                      <a:r>
                        <a:rPr lang="es-CO" sz="800" dirty="0">
                          <a:solidFill>
                            <a:schemeClr val="bg2">
                              <a:lumMod val="75000"/>
                            </a:schemeClr>
                          </a:solidFill>
                          <a:effectLst/>
                        </a:rPr>
                        <a:t>I2</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s-CO" sz="800" dirty="0" err="1">
                          <a:effectLst/>
                        </a:rPr>
                        <a:t>Improvement</a:t>
                      </a:r>
                      <a:r>
                        <a:rPr lang="es-CO" sz="800" dirty="0">
                          <a:effectLst/>
                        </a:rPr>
                        <a:t> of safety &amp; </a:t>
                      </a:r>
                      <a:r>
                        <a:rPr lang="es-CO" sz="800" dirty="0" err="1">
                          <a:effectLst/>
                        </a:rPr>
                        <a:t>tolerability</a:t>
                      </a:r>
                      <a:endParaRPr lang="en-US" sz="1100" dirty="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a:effectLst/>
                        </a:rPr>
                        <a:t>1      2      3      4      5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dirty="0">
                          <a:solidFill>
                            <a:schemeClr val="bg2">
                              <a:lumMod val="75000"/>
                            </a:schemeClr>
                          </a:solidFill>
                          <a:effectLst/>
                        </a:rPr>
                        <a:t>0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10"/>
                  </a:ext>
                </a:extLst>
              </a:tr>
              <a:tr h="135145">
                <a:tc>
                  <a:txBody>
                    <a:bodyPr/>
                    <a:lstStyle/>
                    <a:p>
                      <a:pPr marL="0" marR="0">
                        <a:lnSpc>
                          <a:spcPct val="115000"/>
                        </a:lnSpc>
                        <a:spcBef>
                          <a:spcPts val="300"/>
                        </a:spcBef>
                        <a:spcAft>
                          <a:spcPts val="1000"/>
                        </a:spcAft>
                      </a:pPr>
                      <a:r>
                        <a:rPr lang="es-CO" sz="800" dirty="0">
                          <a:solidFill>
                            <a:schemeClr val="bg2">
                              <a:lumMod val="75000"/>
                            </a:schemeClr>
                          </a:solidFill>
                          <a:effectLst/>
                        </a:rPr>
                        <a:t>I3</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n-GB" sz="800" dirty="0">
                          <a:effectLst/>
                        </a:rPr>
                        <a:t>Improvement of patient reported outcomes</a:t>
                      </a:r>
                      <a:endParaRPr lang="en-US" sz="1100" dirty="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a:effectLst/>
                        </a:rPr>
                        <a:t>1      2      3      4      5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dirty="0">
                          <a:solidFill>
                            <a:schemeClr val="bg2">
                              <a:lumMod val="75000"/>
                            </a:schemeClr>
                          </a:solidFill>
                          <a:effectLst/>
                        </a:rPr>
                        <a:t>0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11"/>
                  </a:ext>
                </a:extLst>
              </a:tr>
              <a:tr h="185826">
                <a:tc gridSpan="3">
                  <a:txBody>
                    <a:bodyPr/>
                    <a:lstStyle/>
                    <a:p>
                      <a:pPr marL="0" marR="0">
                        <a:lnSpc>
                          <a:spcPct val="115000"/>
                        </a:lnSpc>
                        <a:spcBef>
                          <a:spcPts val="300"/>
                        </a:spcBef>
                        <a:spcAft>
                          <a:spcPts val="300"/>
                        </a:spcAft>
                      </a:pPr>
                      <a:r>
                        <a:rPr lang="es-CO" sz="1100" dirty="0" err="1">
                          <a:solidFill>
                            <a:schemeClr val="bg2">
                              <a:lumMod val="75000"/>
                            </a:schemeClr>
                          </a:solidFill>
                          <a:effectLst/>
                        </a:rPr>
                        <a:t>Type</a:t>
                      </a:r>
                      <a:r>
                        <a:rPr lang="es-CO" sz="1100" dirty="0">
                          <a:solidFill>
                            <a:schemeClr val="bg2">
                              <a:lumMod val="75000"/>
                            </a:schemeClr>
                          </a:solidFill>
                          <a:effectLst/>
                        </a:rPr>
                        <a:t> of </a:t>
                      </a:r>
                      <a:r>
                        <a:rPr lang="es-CO" sz="1100" dirty="0" err="1">
                          <a:solidFill>
                            <a:schemeClr val="bg2">
                              <a:lumMod val="75000"/>
                            </a:schemeClr>
                          </a:solidFill>
                          <a:effectLst/>
                        </a:rPr>
                        <a:t>Benefit</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300"/>
                        </a:spcBef>
                        <a:spcAft>
                          <a:spcPts val="300"/>
                        </a:spcAft>
                      </a:pPr>
                      <a:r>
                        <a:rPr lang="es-CO" sz="1100" dirty="0">
                          <a:solidFill>
                            <a:schemeClr val="bg2">
                              <a:lumMod val="75000"/>
                            </a:schemeClr>
                          </a:solidFill>
                          <a:effectLst/>
                        </a:rPr>
                        <a:t> </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extLst>
                  <a:ext uri="{0D108BD9-81ED-4DB2-BD59-A6C34878D82A}">
                    <a16:rowId xmlns:a16="http://schemas.microsoft.com/office/drawing/2014/main" xmlns="" val="10012"/>
                  </a:ext>
                </a:extLst>
              </a:tr>
              <a:tr h="135145">
                <a:tc>
                  <a:txBody>
                    <a:bodyPr/>
                    <a:lstStyle/>
                    <a:p>
                      <a:pPr marL="0" marR="0">
                        <a:lnSpc>
                          <a:spcPct val="115000"/>
                        </a:lnSpc>
                        <a:spcBef>
                          <a:spcPts val="300"/>
                        </a:spcBef>
                        <a:spcAft>
                          <a:spcPts val="1000"/>
                        </a:spcAft>
                      </a:pPr>
                      <a:r>
                        <a:rPr lang="es-CO" sz="800" dirty="0">
                          <a:solidFill>
                            <a:schemeClr val="bg2">
                              <a:lumMod val="75000"/>
                            </a:schemeClr>
                          </a:solidFill>
                          <a:effectLst/>
                        </a:rPr>
                        <a:t>T1</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n-GB" sz="800">
                          <a:effectLst/>
                        </a:rPr>
                        <a:t>Public health interest (e.g., prevention, risk reduction)</a:t>
                      </a:r>
                      <a:endParaRPr lang="en-US" sz="110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a:effectLst/>
                        </a:rPr>
                        <a:t>1      2      3      4      5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a:solidFill>
                            <a:schemeClr val="bg2">
                              <a:lumMod val="75000"/>
                            </a:schemeClr>
                          </a:solidFill>
                          <a:effectLst/>
                        </a:rPr>
                        <a:t>0 </a:t>
                      </a:r>
                      <a:endParaRPr lang="en-US" sz="110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13"/>
                  </a:ext>
                </a:extLst>
              </a:tr>
              <a:tr h="135145">
                <a:tc>
                  <a:txBody>
                    <a:bodyPr/>
                    <a:lstStyle/>
                    <a:p>
                      <a:pPr marL="0" marR="0">
                        <a:lnSpc>
                          <a:spcPct val="115000"/>
                        </a:lnSpc>
                        <a:spcBef>
                          <a:spcPts val="300"/>
                        </a:spcBef>
                        <a:spcAft>
                          <a:spcPts val="1000"/>
                        </a:spcAft>
                      </a:pPr>
                      <a:r>
                        <a:rPr lang="es-CO" sz="800" dirty="0">
                          <a:solidFill>
                            <a:schemeClr val="bg2">
                              <a:lumMod val="75000"/>
                            </a:schemeClr>
                          </a:solidFill>
                          <a:effectLst/>
                        </a:rPr>
                        <a:t>T2</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n-GB" sz="800">
                          <a:effectLst/>
                        </a:rPr>
                        <a:t>Type of medical service (e.g., symptom relief, cure)</a:t>
                      </a:r>
                      <a:endParaRPr lang="en-US" sz="110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a:effectLst/>
                        </a:rPr>
                        <a:t>1      2      3      4      5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dirty="0">
                          <a:solidFill>
                            <a:schemeClr val="bg2">
                              <a:lumMod val="75000"/>
                            </a:schemeClr>
                          </a:solidFill>
                          <a:effectLst/>
                        </a:rPr>
                        <a:t>0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14"/>
                  </a:ext>
                </a:extLst>
              </a:tr>
              <a:tr h="185826">
                <a:tc gridSpan="3">
                  <a:txBody>
                    <a:bodyPr/>
                    <a:lstStyle/>
                    <a:p>
                      <a:pPr marL="0" marR="0">
                        <a:lnSpc>
                          <a:spcPct val="115000"/>
                        </a:lnSpc>
                        <a:spcBef>
                          <a:spcPts val="300"/>
                        </a:spcBef>
                        <a:spcAft>
                          <a:spcPts val="300"/>
                        </a:spcAft>
                      </a:pPr>
                      <a:r>
                        <a:rPr lang="es-CO" sz="1100" dirty="0" err="1">
                          <a:solidFill>
                            <a:schemeClr val="bg2">
                              <a:lumMod val="75000"/>
                            </a:schemeClr>
                          </a:solidFill>
                          <a:effectLst/>
                        </a:rPr>
                        <a:t>Economics</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300"/>
                        </a:spcBef>
                        <a:spcAft>
                          <a:spcPts val="300"/>
                        </a:spcAft>
                      </a:pPr>
                      <a:r>
                        <a:rPr lang="es-CO" sz="1100" dirty="0">
                          <a:solidFill>
                            <a:schemeClr val="bg2">
                              <a:lumMod val="75000"/>
                            </a:schemeClr>
                          </a:solidFill>
                          <a:effectLst/>
                        </a:rPr>
                        <a:t> </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extLst>
                  <a:ext uri="{0D108BD9-81ED-4DB2-BD59-A6C34878D82A}">
                    <a16:rowId xmlns:a16="http://schemas.microsoft.com/office/drawing/2014/main" xmlns="" val="10015"/>
                  </a:ext>
                </a:extLst>
              </a:tr>
              <a:tr h="135145">
                <a:tc>
                  <a:txBody>
                    <a:bodyPr/>
                    <a:lstStyle/>
                    <a:p>
                      <a:pPr marL="0" marR="0">
                        <a:lnSpc>
                          <a:spcPct val="115000"/>
                        </a:lnSpc>
                        <a:spcBef>
                          <a:spcPts val="300"/>
                        </a:spcBef>
                        <a:spcAft>
                          <a:spcPts val="1000"/>
                        </a:spcAft>
                      </a:pPr>
                      <a:r>
                        <a:rPr lang="es-CO" sz="800" dirty="0">
                          <a:solidFill>
                            <a:schemeClr val="bg2">
                              <a:lumMod val="75000"/>
                            </a:schemeClr>
                          </a:solidFill>
                          <a:effectLst/>
                        </a:rPr>
                        <a:t>E1</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n-GB" sz="800">
                          <a:effectLst/>
                        </a:rPr>
                        <a:t>Budget impact on health plan (cost of intervention)</a:t>
                      </a:r>
                      <a:endParaRPr lang="en-US" sz="110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a:effectLst/>
                        </a:rPr>
                        <a:t>1      2      3      4      5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a:solidFill>
                            <a:schemeClr val="bg2">
                              <a:lumMod val="75000"/>
                            </a:schemeClr>
                          </a:solidFill>
                          <a:effectLst/>
                        </a:rPr>
                        <a:t>0 </a:t>
                      </a:r>
                      <a:endParaRPr lang="en-US" sz="110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16"/>
                  </a:ext>
                </a:extLst>
              </a:tr>
              <a:tr h="135145">
                <a:tc>
                  <a:txBody>
                    <a:bodyPr/>
                    <a:lstStyle/>
                    <a:p>
                      <a:pPr marL="0" marR="0">
                        <a:lnSpc>
                          <a:spcPct val="115000"/>
                        </a:lnSpc>
                        <a:spcBef>
                          <a:spcPts val="300"/>
                        </a:spcBef>
                        <a:spcAft>
                          <a:spcPts val="1000"/>
                        </a:spcAft>
                      </a:pPr>
                      <a:r>
                        <a:rPr lang="es-CO" sz="800" dirty="0">
                          <a:solidFill>
                            <a:schemeClr val="bg2">
                              <a:lumMod val="75000"/>
                            </a:schemeClr>
                          </a:solidFill>
                          <a:effectLst/>
                        </a:rPr>
                        <a:t>E2</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s-CO" sz="800">
                          <a:effectLst/>
                        </a:rPr>
                        <a:t>Cost-effectiveness of intervention</a:t>
                      </a:r>
                      <a:endParaRPr lang="en-US" sz="110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a:effectLst/>
                        </a:rPr>
                        <a:t>1      2      3      4      5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dirty="0">
                          <a:solidFill>
                            <a:schemeClr val="bg2">
                              <a:lumMod val="75000"/>
                            </a:schemeClr>
                          </a:solidFill>
                          <a:effectLst/>
                        </a:rPr>
                        <a:t>0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17"/>
                  </a:ext>
                </a:extLst>
              </a:tr>
              <a:tr h="199913">
                <a:tc>
                  <a:txBody>
                    <a:bodyPr/>
                    <a:lstStyle/>
                    <a:p>
                      <a:pPr marL="0" marR="0">
                        <a:lnSpc>
                          <a:spcPct val="115000"/>
                        </a:lnSpc>
                        <a:spcBef>
                          <a:spcPts val="300"/>
                        </a:spcBef>
                        <a:spcAft>
                          <a:spcPts val="1000"/>
                        </a:spcAft>
                      </a:pPr>
                      <a:r>
                        <a:rPr lang="es-CO" sz="800" dirty="0">
                          <a:solidFill>
                            <a:schemeClr val="bg2">
                              <a:lumMod val="75000"/>
                            </a:schemeClr>
                          </a:solidFill>
                          <a:effectLst/>
                        </a:rPr>
                        <a:t>E3</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n-GB" sz="800">
                          <a:effectLst/>
                        </a:rPr>
                        <a:t>Impact on other spending (e.g, hospitalization, disability)</a:t>
                      </a:r>
                      <a:endParaRPr lang="en-US" sz="110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a:effectLst/>
                        </a:rPr>
                        <a:t>1      2      3      4      5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dirty="0">
                          <a:solidFill>
                            <a:schemeClr val="bg2">
                              <a:lumMod val="75000"/>
                            </a:schemeClr>
                          </a:solidFill>
                          <a:effectLst/>
                        </a:rPr>
                        <a:t>0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18"/>
                  </a:ext>
                </a:extLst>
              </a:tr>
              <a:tr h="185826">
                <a:tc gridSpan="3">
                  <a:txBody>
                    <a:bodyPr/>
                    <a:lstStyle/>
                    <a:p>
                      <a:pPr marL="0" marR="0">
                        <a:lnSpc>
                          <a:spcPct val="115000"/>
                        </a:lnSpc>
                        <a:spcBef>
                          <a:spcPts val="300"/>
                        </a:spcBef>
                        <a:spcAft>
                          <a:spcPts val="300"/>
                        </a:spcAft>
                      </a:pPr>
                      <a:r>
                        <a:rPr lang="es-CO" sz="1100" dirty="0" err="1">
                          <a:solidFill>
                            <a:schemeClr val="bg2">
                              <a:lumMod val="75000"/>
                            </a:schemeClr>
                          </a:solidFill>
                          <a:effectLst/>
                        </a:rPr>
                        <a:t>Quality</a:t>
                      </a:r>
                      <a:r>
                        <a:rPr lang="es-CO" sz="1100" dirty="0">
                          <a:solidFill>
                            <a:schemeClr val="bg2">
                              <a:lumMod val="75000"/>
                            </a:schemeClr>
                          </a:solidFill>
                          <a:effectLst/>
                        </a:rPr>
                        <a:t> of </a:t>
                      </a:r>
                      <a:r>
                        <a:rPr lang="es-CO" sz="1100" dirty="0" err="1">
                          <a:solidFill>
                            <a:schemeClr val="bg2">
                              <a:lumMod val="75000"/>
                            </a:schemeClr>
                          </a:solidFill>
                          <a:effectLst/>
                        </a:rPr>
                        <a:t>evidence</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300"/>
                        </a:spcBef>
                        <a:spcAft>
                          <a:spcPts val="300"/>
                        </a:spcAft>
                      </a:pPr>
                      <a:r>
                        <a:rPr lang="es-CO" sz="1100" dirty="0">
                          <a:solidFill>
                            <a:schemeClr val="bg2">
                              <a:lumMod val="75000"/>
                            </a:schemeClr>
                          </a:solidFill>
                          <a:effectLst/>
                        </a:rPr>
                        <a:t> </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extLst>
                  <a:ext uri="{0D108BD9-81ED-4DB2-BD59-A6C34878D82A}">
                    <a16:rowId xmlns:a16="http://schemas.microsoft.com/office/drawing/2014/main" xmlns="" val="10019"/>
                  </a:ext>
                </a:extLst>
              </a:tr>
              <a:tr h="135145">
                <a:tc>
                  <a:txBody>
                    <a:bodyPr/>
                    <a:lstStyle/>
                    <a:p>
                      <a:pPr marL="0" marR="0">
                        <a:lnSpc>
                          <a:spcPct val="115000"/>
                        </a:lnSpc>
                        <a:spcBef>
                          <a:spcPts val="300"/>
                        </a:spcBef>
                        <a:spcAft>
                          <a:spcPts val="1000"/>
                        </a:spcAft>
                      </a:pPr>
                      <a:r>
                        <a:rPr lang="es-CO" sz="800" dirty="0">
                          <a:solidFill>
                            <a:schemeClr val="bg2">
                              <a:lumMod val="75000"/>
                            </a:schemeClr>
                          </a:solidFill>
                          <a:effectLst/>
                        </a:rPr>
                        <a:t>Q1</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n-GB" sz="800">
                          <a:effectLst/>
                        </a:rPr>
                        <a:t>Adherence to requirements of decision making body </a:t>
                      </a:r>
                      <a:endParaRPr lang="en-US" sz="110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a:effectLst/>
                        </a:rPr>
                        <a:t>1      2      3      4      5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dirty="0">
                          <a:solidFill>
                            <a:schemeClr val="bg2">
                              <a:lumMod val="75000"/>
                            </a:schemeClr>
                          </a:solidFill>
                          <a:effectLst/>
                        </a:rPr>
                        <a:t>0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20"/>
                  </a:ext>
                </a:extLst>
              </a:tr>
              <a:tr h="270292">
                <a:tc>
                  <a:txBody>
                    <a:bodyPr/>
                    <a:lstStyle/>
                    <a:p>
                      <a:pPr marL="0" marR="0">
                        <a:lnSpc>
                          <a:spcPct val="115000"/>
                        </a:lnSpc>
                        <a:spcBef>
                          <a:spcPts val="300"/>
                        </a:spcBef>
                        <a:spcAft>
                          <a:spcPts val="1000"/>
                        </a:spcAft>
                      </a:pPr>
                      <a:r>
                        <a:rPr lang="es-CO" sz="800" dirty="0">
                          <a:solidFill>
                            <a:schemeClr val="bg2">
                              <a:lumMod val="75000"/>
                            </a:schemeClr>
                          </a:solidFill>
                          <a:effectLst/>
                        </a:rPr>
                        <a:t>Q2</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n-GB" sz="800">
                          <a:effectLst/>
                        </a:rPr>
                        <a:t>Completeness and consistency of reporting evidence (meeting scientific reporting standards and consistency with sources) </a:t>
                      </a:r>
                      <a:endParaRPr lang="en-US" sz="1100">
                        <a:effectLst/>
                        <a:latin typeface="Calibri"/>
                        <a:ea typeface="MS Mincho"/>
                        <a:cs typeface="Times New Roman"/>
                      </a:endParaRPr>
                    </a:p>
                  </a:txBody>
                  <a:tcPr marL="67468" marR="67468" marT="0" marB="0"/>
                </a:tc>
                <a:tc>
                  <a:txBody>
                    <a:bodyPr/>
                    <a:lstStyle/>
                    <a:p>
                      <a:pPr marL="0" marR="0" algn="ctr">
                        <a:lnSpc>
                          <a:spcPct val="115000"/>
                        </a:lnSpc>
                        <a:spcBef>
                          <a:spcPts val="0"/>
                        </a:spcBef>
                        <a:spcAft>
                          <a:spcPts val="1000"/>
                        </a:spcAft>
                      </a:pPr>
                      <a:r>
                        <a:rPr lang="es-CO" sz="800">
                          <a:effectLst/>
                        </a:rPr>
                        <a:t>1      2      3      4      5 </a:t>
                      </a:r>
                      <a:endParaRPr lang="en-US" sz="1100">
                        <a:effectLst/>
                        <a:latin typeface="Calibri"/>
                        <a:ea typeface="MS Mincho"/>
                        <a:cs typeface="Times New Roman"/>
                      </a:endParaRPr>
                    </a:p>
                  </a:txBody>
                  <a:tcPr marL="67468" marR="67468" marT="0" marB="0" anchor="ctr"/>
                </a:tc>
                <a:tc>
                  <a:txBody>
                    <a:bodyPr/>
                    <a:lstStyle/>
                    <a:p>
                      <a:pPr marL="0" marR="0" algn="ctr">
                        <a:lnSpc>
                          <a:spcPct val="115000"/>
                        </a:lnSpc>
                        <a:spcBef>
                          <a:spcPts val="0"/>
                        </a:spcBef>
                        <a:spcAft>
                          <a:spcPts val="1000"/>
                        </a:spcAft>
                      </a:pPr>
                      <a:r>
                        <a:rPr lang="es-CO" sz="800" dirty="0">
                          <a:solidFill>
                            <a:schemeClr val="bg2">
                              <a:lumMod val="75000"/>
                            </a:schemeClr>
                          </a:solidFill>
                          <a:effectLst/>
                        </a:rPr>
                        <a:t>0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21"/>
                  </a:ext>
                </a:extLst>
              </a:tr>
              <a:tr h="270292">
                <a:tc>
                  <a:txBody>
                    <a:bodyPr/>
                    <a:lstStyle/>
                    <a:p>
                      <a:pPr marL="0" marR="0">
                        <a:lnSpc>
                          <a:spcPct val="115000"/>
                        </a:lnSpc>
                        <a:spcBef>
                          <a:spcPts val="300"/>
                        </a:spcBef>
                        <a:spcAft>
                          <a:spcPts val="1000"/>
                        </a:spcAft>
                      </a:pPr>
                      <a:r>
                        <a:rPr lang="es-CO" sz="800" dirty="0">
                          <a:solidFill>
                            <a:schemeClr val="bg2">
                              <a:lumMod val="75000"/>
                            </a:schemeClr>
                          </a:solidFill>
                          <a:effectLst/>
                        </a:rPr>
                        <a:t>Q3</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nSpc>
                          <a:spcPct val="115000"/>
                        </a:lnSpc>
                        <a:spcBef>
                          <a:spcPts val="300"/>
                        </a:spcBef>
                        <a:spcAft>
                          <a:spcPts val="300"/>
                        </a:spcAft>
                      </a:pPr>
                      <a:r>
                        <a:rPr lang="en-GB" sz="800" dirty="0">
                          <a:solidFill>
                            <a:schemeClr val="bg2">
                              <a:lumMod val="75000"/>
                            </a:schemeClr>
                          </a:solidFill>
                          <a:effectLst/>
                        </a:rPr>
                        <a:t>Relevance and validity of evidence (relevant to decision-makers &amp; meeting scientific standards)</a:t>
                      </a:r>
                      <a:endParaRPr lang="en-US" sz="1100" dirty="0">
                        <a:solidFill>
                          <a:schemeClr val="bg2">
                            <a:lumMod val="75000"/>
                          </a:schemeClr>
                        </a:solidFill>
                        <a:effectLst/>
                        <a:latin typeface="Calibri"/>
                        <a:ea typeface="MS Mincho"/>
                        <a:cs typeface="Times New Roman"/>
                      </a:endParaRPr>
                    </a:p>
                  </a:txBody>
                  <a:tcPr marL="67468" marR="67468" marT="0" marB="0">
                    <a:solidFill>
                      <a:schemeClr val="accent1">
                        <a:lumMod val="60000"/>
                        <a:lumOff val="40000"/>
                      </a:schemeClr>
                    </a:solidFill>
                  </a:tcPr>
                </a:tc>
                <a:tc>
                  <a:txBody>
                    <a:bodyPr/>
                    <a:lstStyle/>
                    <a:p>
                      <a:pPr marL="0" marR="0" algn="ctr">
                        <a:lnSpc>
                          <a:spcPct val="115000"/>
                        </a:lnSpc>
                        <a:spcBef>
                          <a:spcPts val="0"/>
                        </a:spcBef>
                        <a:spcAft>
                          <a:spcPts val="1000"/>
                        </a:spcAft>
                      </a:pPr>
                      <a:r>
                        <a:rPr lang="es-CO" sz="800" dirty="0">
                          <a:solidFill>
                            <a:schemeClr val="bg2">
                              <a:lumMod val="75000"/>
                            </a:schemeClr>
                          </a:solidFill>
                          <a:effectLst/>
                        </a:rPr>
                        <a:t>1      2      3      4      5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tc>
                  <a:txBody>
                    <a:bodyPr/>
                    <a:lstStyle/>
                    <a:p>
                      <a:pPr marL="0" marR="0" algn="ctr">
                        <a:lnSpc>
                          <a:spcPct val="115000"/>
                        </a:lnSpc>
                        <a:spcBef>
                          <a:spcPts val="0"/>
                        </a:spcBef>
                        <a:spcAft>
                          <a:spcPts val="1000"/>
                        </a:spcAft>
                      </a:pPr>
                      <a:r>
                        <a:rPr lang="es-CO" sz="800" dirty="0">
                          <a:solidFill>
                            <a:schemeClr val="bg2">
                              <a:lumMod val="75000"/>
                            </a:schemeClr>
                          </a:solidFill>
                          <a:effectLst/>
                        </a:rPr>
                        <a:t>0 </a:t>
                      </a:r>
                      <a:endParaRPr lang="en-US" sz="1100" dirty="0">
                        <a:solidFill>
                          <a:schemeClr val="bg2">
                            <a:lumMod val="75000"/>
                          </a:schemeClr>
                        </a:solidFill>
                        <a:effectLst/>
                        <a:latin typeface="Calibri"/>
                        <a:ea typeface="MS Mincho"/>
                        <a:cs typeface="Times New Roman"/>
                      </a:endParaRPr>
                    </a:p>
                  </a:txBody>
                  <a:tcPr marL="67468" marR="67468" marT="0" marB="0" anchor="ctr">
                    <a:solidFill>
                      <a:schemeClr val="accent1">
                        <a:lumMod val="60000"/>
                        <a:lumOff val="40000"/>
                      </a:schemeClr>
                    </a:solidFill>
                  </a:tcPr>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val="3239956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3770" y="1659159"/>
            <a:ext cx="3337807" cy="3726180"/>
          </a:xfrm>
        </p:spPr>
        <p:txBody>
          <a:bodyPr>
            <a:noAutofit/>
          </a:bodyPr>
          <a:lstStyle/>
          <a:p>
            <a:r>
              <a:rPr lang="en-US" sz="2200" dirty="0"/>
              <a:t>CRES in 2012 weighted relevant criteria</a:t>
            </a:r>
          </a:p>
          <a:p>
            <a:r>
              <a:rPr lang="en-US" sz="2200" dirty="0"/>
              <a:t>In 2013 (Castro) tested 4 technologies using CRES 15 contextualized criteria</a:t>
            </a:r>
          </a:p>
          <a:p>
            <a:r>
              <a:rPr lang="en-US" sz="2200" dirty="0"/>
              <a:t>EVIDEM promotes discussion</a:t>
            </a:r>
          </a:p>
          <a:p>
            <a:r>
              <a:rPr lang="en-US" sz="2200" dirty="0"/>
              <a:t>EVIDEM transparency of evidence and motives in which decisions are based</a:t>
            </a:r>
          </a:p>
          <a:p>
            <a:endParaRPr lang="en-US" sz="2200" dirty="0"/>
          </a:p>
        </p:txBody>
      </p:sp>
      <p:pic>
        <p:nvPicPr>
          <p:cNvPr id="5" name="Imagen 4"/>
          <p:cNvPicPr>
            <a:picLocks noChangeAspect="1"/>
          </p:cNvPicPr>
          <p:nvPr/>
        </p:nvPicPr>
        <p:blipFill>
          <a:blip r:embed="rId2"/>
          <a:stretch>
            <a:fillRect/>
          </a:stretch>
        </p:blipFill>
        <p:spPr>
          <a:xfrm>
            <a:off x="3875442" y="2171363"/>
            <a:ext cx="5157268" cy="4062483"/>
          </a:xfrm>
          <a:prstGeom prst="rect">
            <a:avLst/>
          </a:prstGeom>
        </p:spPr>
      </p:pic>
      <p:sp>
        <p:nvSpPr>
          <p:cNvPr id="8" name="Rectángulo 7"/>
          <p:cNvSpPr/>
          <p:nvPr/>
        </p:nvSpPr>
        <p:spPr>
          <a:xfrm>
            <a:off x="3875442" y="1463477"/>
            <a:ext cx="4834218" cy="707886"/>
          </a:xfrm>
          <a:prstGeom prst="rect">
            <a:avLst/>
          </a:prstGeom>
        </p:spPr>
        <p:txBody>
          <a:bodyPr wrap="square">
            <a:spAutoFit/>
          </a:bodyPr>
          <a:lstStyle/>
          <a:p>
            <a:r>
              <a:rPr lang="en-US" sz="2000" b="1" dirty="0">
                <a:effectLst/>
                <a:latin typeface="Calibri" panose="020F0502020204030204" pitchFamily="34" charset="0"/>
                <a:ea typeface="MS Mincho" panose="02020609040205080304" pitchFamily="49" charset="-128"/>
                <a:cs typeface="Times New Roman" panose="02020603050405020304" pitchFamily="18" charset="0"/>
              </a:rPr>
              <a:t>Final list of criteria and weights for Colombian-modified version of the EVIDEM</a:t>
            </a:r>
            <a:endParaRPr lang="es-CO" sz="2000" dirty="0"/>
          </a:p>
        </p:txBody>
      </p:sp>
      <p:sp>
        <p:nvSpPr>
          <p:cNvPr id="6" name="Title 1"/>
          <p:cNvSpPr txBox="1">
            <a:spLocks/>
          </p:cNvSpPr>
          <p:nvPr/>
        </p:nvSpPr>
        <p:spPr>
          <a:xfrm>
            <a:off x="3810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2"/>
                </a:solidFill>
              </a:rPr>
              <a:t>The potential use of MCDA</a:t>
            </a:r>
          </a:p>
        </p:txBody>
      </p:sp>
    </p:spTree>
    <p:extLst>
      <p:ext uri="{BB962C8B-B14F-4D97-AF65-F5344CB8AC3E}">
        <p14:creationId xmlns:p14="http://schemas.microsoft.com/office/powerpoint/2010/main" val="2701331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Group 35"/>
          <p:cNvGrpSpPr>
            <a:grpSpLocks/>
          </p:cNvGrpSpPr>
          <p:nvPr/>
        </p:nvGrpSpPr>
        <p:grpSpPr bwMode="auto">
          <a:xfrm>
            <a:off x="1238250" y="1011238"/>
            <a:ext cx="2914650" cy="3873500"/>
            <a:chOff x="5392046" y="454397"/>
            <a:chExt cx="4070131" cy="5427797"/>
          </a:xfrm>
        </p:grpSpPr>
        <p:sp>
          <p:nvSpPr>
            <p:cNvPr id="11317" name="Text Box 16"/>
            <p:cNvSpPr txBox="1">
              <a:spLocks noChangeArrowheads="1"/>
            </p:cNvSpPr>
            <p:nvPr/>
          </p:nvSpPr>
          <p:spPr bwMode="auto">
            <a:xfrm>
              <a:off x="5392046" y="2421621"/>
              <a:ext cx="4070131" cy="115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ctr" eaLnBrk="1" hangingPunct="1"/>
              <a:r>
                <a:rPr lang="en-CA" altLang="en-US" sz="1400" b="1" u="none">
                  <a:solidFill>
                    <a:srgbClr val="000000"/>
                  </a:solidFill>
                  <a:latin typeface="Arial" pitchFamily="34" charset="0"/>
                </a:rPr>
                <a:t>Most beneficial intervention</a:t>
              </a:r>
            </a:p>
            <a:p>
              <a:pPr algn="ctr" eaLnBrk="1" hangingPunct="1"/>
              <a:r>
                <a:rPr lang="en-CA" altLang="en-US" sz="1400" b="1" i="1" u="none">
                  <a:solidFill>
                    <a:srgbClr val="000000"/>
                  </a:solidFill>
                  <a:latin typeface="Arial" pitchFamily="34" charset="0"/>
                </a:rPr>
                <a:t>Value = 1*</a:t>
              </a:r>
              <a:endParaRPr lang="en-CA" altLang="en-US" sz="1400" i="1" u="none">
                <a:solidFill>
                  <a:srgbClr val="000000"/>
                </a:solidFill>
                <a:latin typeface="Arial" pitchFamily="34" charset="0"/>
              </a:endParaRPr>
            </a:p>
          </p:txBody>
        </p:sp>
        <p:sp>
          <p:nvSpPr>
            <p:cNvPr id="11318" name="Line 11"/>
            <p:cNvSpPr>
              <a:spLocks noChangeShapeType="1"/>
            </p:cNvSpPr>
            <p:nvPr/>
          </p:nvSpPr>
          <p:spPr bwMode="auto">
            <a:xfrm>
              <a:off x="6715125" y="5876926"/>
              <a:ext cx="1828800" cy="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319" name="Text Box 14"/>
            <p:cNvSpPr txBox="1">
              <a:spLocks noChangeArrowheads="1"/>
            </p:cNvSpPr>
            <p:nvPr/>
          </p:nvSpPr>
          <p:spPr bwMode="auto">
            <a:xfrm>
              <a:off x="7181850" y="4024313"/>
              <a:ext cx="4667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endParaRPr lang="en-CA" altLang="en-US" sz="9800" u="none">
                <a:solidFill>
                  <a:srgbClr val="000000"/>
                </a:solidFill>
                <a:latin typeface="Arial" pitchFamily="34" charset="0"/>
              </a:endParaRPr>
            </a:p>
          </p:txBody>
        </p:sp>
        <p:sp>
          <p:nvSpPr>
            <p:cNvPr id="11320" name="Line 17"/>
            <p:cNvSpPr>
              <a:spLocks noChangeShapeType="1"/>
            </p:cNvSpPr>
            <p:nvPr/>
          </p:nvSpPr>
          <p:spPr bwMode="auto">
            <a:xfrm flipH="1" flipV="1">
              <a:off x="7710762" y="2956114"/>
              <a:ext cx="6350" cy="2926080"/>
            </a:xfrm>
            <a:prstGeom prst="line">
              <a:avLst/>
            </a:prstGeom>
            <a:noFill/>
            <a:ln w="5080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CA"/>
            </a:p>
          </p:txBody>
        </p:sp>
        <p:grpSp>
          <p:nvGrpSpPr>
            <p:cNvPr id="11321" name="Group 38"/>
            <p:cNvGrpSpPr>
              <a:grpSpLocks/>
            </p:cNvGrpSpPr>
            <p:nvPr/>
          </p:nvGrpSpPr>
          <p:grpSpPr bwMode="auto">
            <a:xfrm>
              <a:off x="7599363" y="454397"/>
              <a:ext cx="82550" cy="750"/>
              <a:chOff x="3163" y="1959"/>
              <a:chExt cx="52" cy="750"/>
            </a:xfrm>
          </p:grpSpPr>
          <p:sp>
            <p:nvSpPr>
              <p:cNvPr id="11322" name="Line 18"/>
              <p:cNvSpPr>
                <a:spLocks noChangeShapeType="1"/>
              </p:cNvSpPr>
              <p:nvPr/>
            </p:nvSpPr>
            <p:spPr bwMode="auto">
              <a:xfrm>
                <a:off x="3163" y="1959"/>
                <a:ext cx="5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323" name="Line 23"/>
              <p:cNvSpPr>
                <a:spLocks noChangeShapeType="1"/>
              </p:cNvSpPr>
              <p:nvPr/>
            </p:nvSpPr>
            <p:spPr bwMode="auto">
              <a:xfrm>
                <a:off x="3163" y="2325"/>
                <a:ext cx="5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324" name="Line 25"/>
              <p:cNvSpPr>
                <a:spLocks noChangeShapeType="1"/>
              </p:cNvSpPr>
              <p:nvPr/>
            </p:nvSpPr>
            <p:spPr bwMode="auto">
              <a:xfrm>
                <a:off x="3163" y="2709"/>
                <a:ext cx="5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CA"/>
              </a:p>
            </p:txBody>
          </p:sp>
        </p:grpSp>
      </p:grpSp>
      <p:sp>
        <p:nvSpPr>
          <p:cNvPr id="11268" name="Text Box 16"/>
          <p:cNvSpPr txBox="1">
            <a:spLocks noChangeArrowheads="1"/>
          </p:cNvSpPr>
          <p:nvPr/>
        </p:nvSpPr>
        <p:spPr bwMode="auto">
          <a:xfrm>
            <a:off x="1276350" y="4965700"/>
            <a:ext cx="30257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ctr" eaLnBrk="1" hangingPunct="1"/>
            <a:r>
              <a:rPr lang="en-CA" altLang="en-US" sz="1400" b="1" u="none">
                <a:solidFill>
                  <a:srgbClr val="000000"/>
                </a:solidFill>
                <a:latin typeface="Arial" pitchFamily="34" charset="0"/>
              </a:rPr>
              <a:t>Least beneficial intervention</a:t>
            </a:r>
          </a:p>
          <a:p>
            <a:pPr algn="ctr" eaLnBrk="1" hangingPunct="1"/>
            <a:r>
              <a:rPr lang="en-CA" altLang="en-US" sz="1400" b="1" i="1" u="none">
                <a:solidFill>
                  <a:srgbClr val="000000"/>
                </a:solidFill>
                <a:latin typeface="Arial" pitchFamily="34" charset="0"/>
              </a:rPr>
              <a:t>Value = 0</a:t>
            </a:r>
            <a:endParaRPr lang="en-CA" altLang="en-US" sz="1400" i="1" u="none">
              <a:solidFill>
                <a:srgbClr val="000000"/>
              </a:solidFill>
              <a:latin typeface="Arial" pitchFamily="34" charset="0"/>
            </a:endParaRPr>
          </a:p>
        </p:txBody>
      </p:sp>
      <p:sp>
        <p:nvSpPr>
          <p:cNvPr id="11269" name="Line 23"/>
          <p:cNvSpPr>
            <a:spLocks noChangeShapeType="1"/>
          </p:cNvSpPr>
          <p:nvPr/>
        </p:nvSpPr>
        <p:spPr bwMode="auto">
          <a:xfrm>
            <a:off x="2924175" y="3367088"/>
            <a:ext cx="603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270" name="Text Box 15"/>
          <p:cNvSpPr txBox="1">
            <a:spLocks noChangeArrowheads="1"/>
          </p:cNvSpPr>
          <p:nvPr/>
        </p:nvSpPr>
        <p:spPr bwMode="auto">
          <a:xfrm>
            <a:off x="2971800" y="3206750"/>
            <a:ext cx="320675"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r>
              <a:rPr lang="en-CA" altLang="en-US" sz="1400" b="1" u="none">
                <a:solidFill>
                  <a:srgbClr val="000000"/>
                </a:solidFill>
                <a:latin typeface="Arial" pitchFamily="34" charset="0"/>
              </a:rPr>
              <a:t>A  </a:t>
            </a:r>
            <a:endParaRPr lang="en-CA" altLang="en-US" sz="1400" u="none">
              <a:solidFill>
                <a:srgbClr val="000000"/>
              </a:solidFill>
              <a:latin typeface="Arial" pitchFamily="34" charset="0"/>
            </a:endParaRPr>
          </a:p>
        </p:txBody>
      </p:sp>
      <p:sp>
        <p:nvSpPr>
          <p:cNvPr id="11271" name="Line 23"/>
          <p:cNvSpPr>
            <a:spLocks noChangeShapeType="1"/>
          </p:cNvSpPr>
          <p:nvPr/>
        </p:nvSpPr>
        <p:spPr bwMode="auto">
          <a:xfrm>
            <a:off x="2924175" y="3578225"/>
            <a:ext cx="587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272" name="Line 23"/>
          <p:cNvSpPr>
            <a:spLocks noChangeShapeType="1"/>
          </p:cNvSpPr>
          <p:nvPr/>
        </p:nvSpPr>
        <p:spPr bwMode="auto">
          <a:xfrm>
            <a:off x="4176713" y="4395788"/>
            <a:ext cx="58737"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273" name="Line 23"/>
          <p:cNvSpPr>
            <a:spLocks noChangeShapeType="1"/>
          </p:cNvSpPr>
          <p:nvPr/>
        </p:nvSpPr>
        <p:spPr bwMode="auto">
          <a:xfrm>
            <a:off x="2927350" y="4083050"/>
            <a:ext cx="587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274" name="Text Box 15"/>
          <p:cNvSpPr txBox="1">
            <a:spLocks noChangeArrowheads="1"/>
          </p:cNvSpPr>
          <p:nvPr/>
        </p:nvSpPr>
        <p:spPr bwMode="auto">
          <a:xfrm>
            <a:off x="2987675" y="3432175"/>
            <a:ext cx="320675"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r>
              <a:rPr lang="en-CA" altLang="en-US" sz="1400" b="1" u="none">
                <a:solidFill>
                  <a:srgbClr val="000000"/>
                </a:solidFill>
                <a:latin typeface="Arial" pitchFamily="34" charset="0"/>
              </a:rPr>
              <a:t>B </a:t>
            </a:r>
            <a:endParaRPr lang="en-CA" altLang="en-US" sz="1400" u="none">
              <a:solidFill>
                <a:srgbClr val="000000"/>
              </a:solidFill>
              <a:latin typeface="Arial" pitchFamily="34" charset="0"/>
            </a:endParaRPr>
          </a:p>
        </p:txBody>
      </p:sp>
      <p:sp>
        <p:nvSpPr>
          <p:cNvPr id="11275" name="Text Box 15"/>
          <p:cNvSpPr txBox="1">
            <a:spLocks noChangeArrowheads="1"/>
          </p:cNvSpPr>
          <p:nvPr/>
        </p:nvSpPr>
        <p:spPr bwMode="auto">
          <a:xfrm>
            <a:off x="2962275" y="3935413"/>
            <a:ext cx="320675" cy="13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r>
              <a:rPr lang="en-CA" altLang="en-US" sz="1400" b="1" u="none">
                <a:solidFill>
                  <a:srgbClr val="000000"/>
                </a:solidFill>
                <a:latin typeface="Arial" pitchFamily="34" charset="0"/>
              </a:rPr>
              <a:t>C</a:t>
            </a:r>
            <a:endParaRPr lang="en-CA" altLang="en-US" sz="1400" u="none">
              <a:solidFill>
                <a:srgbClr val="000000"/>
              </a:solidFill>
              <a:latin typeface="Arial" pitchFamily="34" charset="0"/>
            </a:endParaRPr>
          </a:p>
        </p:txBody>
      </p:sp>
      <p:sp>
        <p:nvSpPr>
          <p:cNvPr id="11276" name="Text Box 15"/>
          <p:cNvSpPr txBox="1">
            <a:spLocks noChangeArrowheads="1"/>
          </p:cNvSpPr>
          <p:nvPr/>
        </p:nvSpPr>
        <p:spPr bwMode="auto">
          <a:xfrm>
            <a:off x="2974975" y="4225925"/>
            <a:ext cx="319088"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r>
              <a:rPr lang="en-CA" altLang="en-US" sz="1400" b="1" u="none">
                <a:solidFill>
                  <a:srgbClr val="000000"/>
                </a:solidFill>
                <a:latin typeface="Arial" pitchFamily="34" charset="0"/>
              </a:rPr>
              <a:t>D</a:t>
            </a:r>
            <a:endParaRPr lang="en-CA" altLang="en-US" sz="1400" u="none">
              <a:solidFill>
                <a:srgbClr val="000000"/>
              </a:solidFill>
              <a:latin typeface="Arial" pitchFamily="34" charset="0"/>
            </a:endParaRPr>
          </a:p>
        </p:txBody>
      </p:sp>
      <p:sp>
        <p:nvSpPr>
          <p:cNvPr id="36" name="Text Box 16"/>
          <p:cNvSpPr txBox="1">
            <a:spLocks noChangeArrowheads="1"/>
          </p:cNvSpPr>
          <p:nvPr/>
        </p:nvSpPr>
        <p:spPr bwMode="auto">
          <a:xfrm rot="-5400000">
            <a:off x="4067175" y="3490913"/>
            <a:ext cx="18415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ctr" eaLnBrk="1" hangingPunct="1"/>
            <a:r>
              <a:rPr lang="en-CA" altLang="en-US" sz="1400" b="1" u="none">
                <a:solidFill>
                  <a:srgbClr val="000000"/>
                </a:solidFill>
                <a:latin typeface="Arial" pitchFamily="34" charset="0"/>
              </a:rPr>
              <a:t>Contextual impact</a:t>
            </a:r>
          </a:p>
          <a:p>
            <a:pPr algn="ctr" eaLnBrk="1" hangingPunct="1"/>
            <a:endParaRPr lang="en-CA" altLang="en-US" sz="1400" b="1" u="none">
              <a:solidFill>
                <a:srgbClr val="000000"/>
              </a:solidFill>
              <a:latin typeface="Arial" pitchFamily="34" charset="0"/>
            </a:endParaRPr>
          </a:p>
          <a:p>
            <a:pPr eaLnBrk="1" hangingPunct="1"/>
            <a:endParaRPr lang="en-CA" altLang="en-US" sz="1400" b="1" u="none">
              <a:solidFill>
                <a:srgbClr val="000000"/>
              </a:solidFill>
              <a:latin typeface="Arial" pitchFamily="34" charset="0"/>
            </a:endParaRPr>
          </a:p>
        </p:txBody>
      </p:sp>
      <p:sp>
        <p:nvSpPr>
          <p:cNvPr id="37" name="Right Arrow 36"/>
          <p:cNvSpPr/>
          <p:nvPr/>
        </p:nvSpPr>
        <p:spPr>
          <a:xfrm rot="735316">
            <a:off x="5083175" y="3395663"/>
            <a:ext cx="479425" cy="92075"/>
          </a:xfrm>
          <a:prstGeom prst="right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u="none" dirty="0">
              <a:solidFill>
                <a:srgbClr val="000000"/>
              </a:solidFill>
              <a:latin typeface="Arial" pitchFamily="34" charset="0"/>
              <a:cs typeface="Arial" pitchFamily="34" charset="0"/>
            </a:endParaRPr>
          </a:p>
        </p:txBody>
      </p:sp>
      <p:sp>
        <p:nvSpPr>
          <p:cNvPr id="38" name="Right Arrow 37"/>
          <p:cNvSpPr/>
          <p:nvPr/>
        </p:nvSpPr>
        <p:spPr>
          <a:xfrm rot="19802384">
            <a:off x="5091113" y="3446463"/>
            <a:ext cx="479425" cy="93662"/>
          </a:xfrm>
          <a:prstGeom prst="right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u="none" dirty="0">
              <a:solidFill>
                <a:srgbClr val="000000"/>
              </a:solidFill>
              <a:latin typeface="Arial" pitchFamily="34" charset="0"/>
              <a:cs typeface="Arial" pitchFamily="34" charset="0"/>
            </a:endParaRPr>
          </a:p>
        </p:txBody>
      </p:sp>
      <p:sp>
        <p:nvSpPr>
          <p:cNvPr id="39" name="Right Arrow 38"/>
          <p:cNvSpPr/>
          <p:nvPr/>
        </p:nvSpPr>
        <p:spPr>
          <a:xfrm rot="1100538">
            <a:off x="5068888" y="4379913"/>
            <a:ext cx="479425" cy="93662"/>
          </a:xfrm>
          <a:prstGeom prst="right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u="none" dirty="0">
              <a:solidFill>
                <a:srgbClr val="000000"/>
              </a:solidFill>
              <a:latin typeface="Arial" pitchFamily="34" charset="0"/>
              <a:cs typeface="Arial" pitchFamily="34" charset="0"/>
            </a:endParaRPr>
          </a:p>
        </p:txBody>
      </p:sp>
      <p:sp>
        <p:nvSpPr>
          <p:cNvPr id="40" name="Right Arrow 39"/>
          <p:cNvSpPr/>
          <p:nvPr/>
        </p:nvSpPr>
        <p:spPr>
          <a:xfrm>
            <a:off x="5062538" y="4079875"/>
            <a:ext cx="477837" cy="93663"/>
          </a:xfrm>
          <a:prstGeom prst="right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u="none" dirty="0">
              <a:solidFill>
                <a:srgbClr val="000000"/>
              </a:solidFill>
              <a:latin typeface="Arial" pitchFamily="34" charset="0"/>
              <a:cs typeface="Arial" pitchFamily="34" charset="0"/>
            </a:endParaRPr>
          </a:p>
        </p:txBody>
      </p:sp>
      <p:sp>
        <p:nvSpPr>
          <p:cNvPr id="11282" name="Text Box 31"/>
          <p:cNvSpPr txBox="1">
            <a:spLocks noChangeArrowheads="1"/>
          </p:cNvSpPr>
          <p:nvPr/>
        </p:nvSpPr>
        <p:spPr bwMode="auto">
          <a:xfrm>
            <a:off x="1238250" y="1744663"/>
            <a:ext cx="287178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u="sng">
                <a:solidFill>
                  <a:schemeClr val="tx1"/>
                </a:solidFill>
                <a:latin typeface="Times New Roman" pitchFamily="18" charset="0"/>
                <a:cs typeface="Arial" pitchFamily="34" charset="0"/>
              </a:defRPr>
            </a:lvl1pPr>
            <a:lvl2pPr marL="742950" indent="-285750" eaLnBrk="0" hangingPunct="0">
              <a:defRPr sz="2000" u="sng">
                <a:solidFill>
                  <a:schemeClr val="tx1"/>
                </a:solidFill>
                <a:latin typeface="Times New Roman" pitchFamily="18" charset="0"/>
                <a:cs typeface="Arial" pitchFamily="34" charset="0"/>
              </a:defRPr>
            </a:lvl2pPr>
            <a:lvl3pPr marL="1143000" indent="-228600" eaLnBrk="0" hangingPunct="0">
              <a:defRPr sz="2000" u="sng">
                <a:solidFill>
                  <a:schemeClr val="tx1"/>
                </a:solidFill>
                <a:latin typeface="Times New Roman" pitchFamily="18" charset="0"/>
                <a:cs typeface="Arial" pitchFamily="34" charset="0"/>
              </a:defRPr>
            </a:lvl3pPr>
            <a:lvl4pPr marL="1600200" indent="-228600" eaLnBrk="0" hangingPunct="0">
              <a:defRPr sz="2000" u="sng">
                <a:solidFill>
                  <a:schemeClr val="tx1"/>
                </a:solidFill>
                <a:latin typeface="Times New Roman" pitchFamily="18" charset="0"/>
                <a:cs typeface="Arial" pitchFamily="34" charset="0"/>
              </a:defRPr>
            </a:lvl4pPr>
            <a:lvl5pPr marL="2057400" indent="-228600" eaLnBrk="0" hangingPunct="0">
              <a:defRPr sz="2000" u="sng">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ctr" eaLnBrk="1" hangingPunct="1">
              <a:buFont typeface="Wingdings" pitchFamily="2" charset="2"/>
              <a:buNone/>
            </a:pPr>
            <a:r>
              <a:rPr lang="en-CA" altLang="en-US" sz="1800" b="1" u="none">
                <a:solidFill>
                  <a:schemeClr val="accent1">
                    <a:lumMod val="75000"/>
                  </a:schemeClr>
                </a:solidFill>
                <a:latin typeface="Gill Sans MT" pitchFamily="34" charset="0"/>
              </a:rPr>
              <a:t>QUANTITATIVE MODEL</a:t>
            </a:r>
          </a:p>
          <a:p>
            <a:pPr algn="ctr" eaLnBrk="1" hangingPunct="1">
              <a:buFont typeface="Wingdings" pitchFamily="2" charset="2"/>
              <a:buNone/>
            </a:pPr>
            <a:r>
              <a:rPr lang="en-CA" altLang="en-US" sz="1000" u="none">
                <a:solidFill>
                  <a:schemeClr val="accent1">
                    <a:lumMod val="75000"/>
                  </a:schemeClr>
                </a:solidFill>
                <a:latin typeface="Gill Sans MT" pitchFamily="34" charset="0"/>
              </a:rPr>
              <a:t>∑ (Weights X Scores)</a:t>
            </a:r>
          </a:p>
        </p:txBody>
      </p:sp>
      <p:sp>
        <p:nvSpPr>
          <p:cNvPr id="42" name="Text Box 31"/>
          <p:cNvSpPr txBox="1">
            <a:spLocks noChangeArrowheads="1"/>
          </p:cNvSpPr>
          <p:nvPr/>
        </p:nvSpPr>
        <p:spPr bwMode="auto">
          <a:xfrm>
            <a:off x="4224338" y="952500"/>
            <a:ext cx="447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u="sng">
                <a:solidFill>
                  <a:schemeClr val="tx1"/>
                </a:solidFill>
                <a:latin typeface="Times New Roman" pitchFamily="18" charset="0"/>
                <a:cs typeface="Arial" pitchFamily="34" charset="0"/>
              </a:defRPr>
            </a:lvl1pPr>
            <a:lvl2pPr marL="742950" indent="-285750" eaLnBrk="0" hangingPunct="0">
              <a:defRPr sz="2000" u="sng">
                <a:solidFill>
                  <a:schemeClr val="tx1"/>
                </a:solidFill>
                <a:latin typeface="Times New Roman" pitchFamily="18" charset="0"/>
                <a:cs typeface="Arial" pitchFamily="34" charset="0"/>
              </a:defRPr>
            </a:lvl2pPr>
            <a:lvl3pPr marL="1143000" indent="-228600" eaLnBrk="0" hangingPunct="0">
              <a:defRPr sz="2000" u="sng">
                <a:solidFill>
                  <a:schemeClr val="tx1"/>
                </a:solidFill>
                <a:latin typeface="Times New Roman" pitchFamily="18" charset="0"/>
                <a:cs typeface="Arial" pitchFamily="34" charset="0"/>
              </a:defRPr>
            </a:lvl3pPr>
            <a:lvl4pPr marL="1600200" indent="-228600" eaLnBrk="0" hangingPunct="0">
              <a:defRPr sz="2000" u="sng">
                <a:solidFill>
                  <a:schemeClr val="tx1"/>
                </a:solidFill>
                <a:latin typeface="Times New Roman" pitchFamily="18" charset="0"/>
                <a:cs typeface="Arial" pitchFamily="34" charset="0"/>
              </a:defRPr>
            </a:lvl4pPr>
            <a:lvl5pPr marL="2057400" indent="-228600" eaLnBrk="0" hangingPunct="0">
              <a:defRPr sz="2000" u="sng">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ctr" eaLnBrk="1" hangingPunct="1">
              <a:buFont typeface="Wingdings" pitchFamily="2" charset="2"/>
              <a:buNone/>
            </a:pPr>
            <a:r>
              <a:rPr lang="en-CA" altLang="en-US" b="1" u="none">
                <a:solidFill>
                  <a:schemeClr val="accent1">
                    <a:lumMod val="75000"/>
                  </a:schemeClr>
                </a:solidFill>
                <a:latin typeface="Gill Sans MT" pitchFamily="34" charset="0"/>
              </a:rPr>
              <a:t>8 – OPPORTUNITY COSTS &amp; BUDGET MANAGEMENT</a:t>
            </a:r>
            <a:endParaRPr lang="en-CA" altLang="en-US" u="none">
              <a:solidFill>
                <a:schemeClr val="accent1">
                  <a:lumMod val="75000"/>
                </a:schemeClr>
              </a:solidFill>
              <a:latin typeface="Gill Sans MT" pitchFamily="34" charset="0"/>
            </a:endParaRPr>
          </a:p>
        </p:txBody>
      </p:sp>
      <p:sp>
        <p:nvSpPr>
          <p:cNvPr id="43" name="Text Box 16"/>
          <p:cNvSpPr txBox="1">
            <a:spLocks noChangeArrowheads="1"/>
          </p:cNvSpPr>
          <p:nvPr/>
        </p:nvSpPr>
        <p:spPr bwMode="auto">
          <a:xfrm>
            <a:off x="6935788" y="3192463"/>
            <a:ext cx="20653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ctr" eaLnBrk="1" hangingPunct="1"/>
            <a:r>
              <a:rPr lang="en-CA" altLang="en-US" sz="1400" b="1" u="none">
                <a:solidFill>
                  <a:srgbClr val="4D86CB"/>
                </a:solidFill>
                <a:latin typeface="Arial" pitchFamily="34" charset="0"/>
              </a:rPr>
              <a:t>High value: invest</a:t>
            </a:r>
          </a:p>
          <a:p>
            <a:pPr algn="r" eaLnBrk="1" hangingPunct="1"/>
            <a:endParaRPr lang="en-CA" altLang="en-US" sz="1400" b="1" u="none">
              <a:solidFill>
                <a:srgbClr val="4D86CB"/>
              </a:solidFill>
              <a:latin typeface="Arial" pitchFamily="34" charset="0"/>
            </a:endParaRPr>
          </a:p>
          <a:p>
            <a:pPr algn="r" eaLnBrk="1" hangingPunct="1"/>
            <a:endParaRPr lang="en-CA" altLang="en-US" sz="1400" b="1" u="none">
              <a:solidFill>
                <a:srgbClr val="4D86CB"/>
              </a:solidFill>
              <a:latin typeface="Arial" pitchFamily="34" charset="0"/>
            </a:endParaRPr>
          </a:p>
          <a:p>
            <a:pPr algn="r" eaLnBrk="1" hangingPunct="1"/>
            <a:endParaRPr lang="en-CA" altLang="en-US" sz="1400" b="1" u="none">
              <a:solidFill>
                <a:srgbClr val="4D86CB"/>
              </a:solidFill>
              <a:latin typeface="Arial" pitchFamily="34" charset="0"/>
            </a:endParaRPr>
          </a:p>
          <a:p>
            <a:pPr algn="r" eaLnBrk="1" hangingPunct="1"/>
            <a:endParaRPr lang="en-CA" altLang="en-US" sz="1400" b="1" u="none">
              <a:solidFill>
                <a:srgbClr val="4D86CB"/>
              </a:solidFill>
              <a:latin typeface="Arial" pitchFamily="34" charset="0"/>
            </a:endParaRPr>
          </a:p>
          <a:p>
            <a:pPr algn="ctr" eaLnBrk="1" hangingPunct="1"/>
            <a:r>
              <a:rPr lang="en-CA" altLang="en-US" sz="1400" b="1" u="none">
                <a:solidFill>
                  <a:srgbClr val="4D86CB"/>
                </a:solidFill>
                <a:latin typeface="Arial" pitchFamily="34" charset="0"/>
              </a:rPr>
              <a:t>Low value: disinvest</a:t>
            </a:r>
          </a:p>
          <a:p>
            <a:pPr algn="r" eaLnBrk="1" hangingPunct="1"/>
            <a:endParaRPr lang="en-CA" altLang="en-US" sz="1400" b="1" u="none">
              <a:solidFill>
                <a:srgbClr val="4D86CB"/>
              </a:solidFill>
              <a:latin typeface="Arial" pitchFamily="34" charset="0"/>
            </a:endParaRPr>
          </a:p>
          <a:p>
            <a:pPr algn="r" eaLnBrk="1" hangingPunct="1"/>
            <a:endParaRPr lang="en-CA" altLang="en-US" sz="1400" b="1" u="none">
              <a:solidFill>
                <a:srgbClr val="4D86CB"/>
              </a:solidFill>
              <a:latin typeface="Arial" pitchFamily="34" charset="0"/>
            </a:endParaRPr>
          </a:p>
          <a:p>
            <a:pPr algn="r" eaLnBrk="1" hangingPunct="1"/>
            <a:endParaRPr lang="en-CA" altLang="en-US" sz="1400" b="1" u="none">
              <a:solidFill>
                <a:srgbClr val="4D86CB"/>
              </a:solidFill>
              <a:latin typeface="Arial" pitchFamily="34" charset="0"/>
            </a:endParaRPr>
          </a:p>
          <a:p>
            <a:pPr algn="r" eaLnBrk="1" hangingPunct="1"/>
            <a:endParaRPr lang="en-CA" altLang="en-US" sz="1400" b="1" u="none">
              <a:solidFill>
                <a:srgbClr val="4D86CB"/>
              </a:solidFill>
              <a:latin typeface="Arial" pitchFamily="34" charset="0"/>
            </a:endParaRPr>
          </a:p>
          <a:p>
            <a:pPr algn="r" eaLnBrk="1" hangingPunct="1"/>
            <a:endParaRPr lang="en-CA" altLang="en-US" sz="1400" b="1" u="none">
              <a:solidFill>
                <a:srgbClr val="4D86CB"/>
              </a:solidFill>
              <a:latin typeface="Arial" pitchFamily="34" charset="0"/>
            </a:endParaRPr>
          </a:p>
          <a:p>
            <a:pPr algn="r" eaLnBrk="1" hangingPunct="1"/>
            <a:endParaRPr lang="en-CA" altLang="en-US" sz="1400" b="1" u="none">
              <a:solidFill>
                <a:srgbClr val="4D86CB"/>
              </a:solidFill>
              <a:latin typeface="Arial" pitchFamily="34" charset="0"/>
            </a:endParaRPr>
          </a:p>
        </p:txBody>
      </p:sp>
      <p:grpSp>
        <p:nvGrpSpPr>
          <p:cNvPr id="44" name="Group 35"/>
          <p:cNvGrpSpPr>
            <a:grpSpLocks/>
          </p:cNvGrpSpPr>
          <p:nvPr/>
        </p:nvGrpSpPr>
        <p:grpSpPr bwMode="auto">
          <a:xfrm>
            <a:off x="4886325" y="1004888"/>
            <a:ext cx="1309688" cy="3873500"/>
            <a:chOff x="6715125" y="454397"/>
            <a:chExt cx="1828800" cy="5427797"/>
          </a:xfrm>
        </p:grpSpPr>
        <p:sp>
          <p:nvSpPr>
            <p:cNvPr id="11310" name="Line 11"/>
            <p:cNvSpPr>
              <a:spLocks noChangeShapeType="1"/>
            </p:cNvSpPr>
            <p:nvPr/>
          </p:nvSpPr>
          <p:spPr bwMode="auto">
            <a:xfrm>
              <a:off x="6715125" y="5876926"/>
              <a:ext cx="1828800" cy="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311" name="Text Box 14"/>
            <p:cNvSpPr txBox="1">
              <a:spLocks noChangeArrowheads="1"/>
            </p:cNvSpPr>
            <p:nvPr/>
          </p:nvSpPr>
          <p:spPr bwMode="auto">
            <a:xfrm>
              <a:off x="7181850" y="4024313"/>
              <a:ext cx="4667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endParaRPr lang="en-CA" altLang="en-US" sz="9800" u="none">
                <a:solidFill>
                  <a:srgbClr val="000000"/>
                </a:solidFill>
                <a:latin typeface="Arial" pitchFamily="34" charset="0"/>
              </a:endParaRPr>
            </a:p>
          </p:txBody>
        </p:sp>
        <p:sp>
          <p:nvSpPr>
            <p:cNvPr id="11312" name="Line 17"/>
            <p:cNvSpPr>
              <a:spLocks noChangeShapeType="1"/>
            </p:cNvSpPr>
            <p:nvPr/>
          </p:nvSpPr>
          <p:spPr bwMode="auto">
            <a:xfrm flipH="1" flipV="1">
              <a:off x="7710762" y="2956114"/>
              <a:ext cx="6350" cy="2926080"/>
            </a:xfrm>
            <a:prstGeom prst="line">
              <a:avLst/>
            </a:prstGeom>
            <a:noFill/>
            <a:ln w="5080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CA"/>
            </a:p>
          </p:txBody>
        </p:sp>
        <p:grpSp>
          <p:nvGrpSpPr>
            <p:cNvPr id="11313" name="Group 38"/>
            <p:cNvGrpSpPr>
              <a:grpSpLocks/>
            </p:cNvGrpSpPr>
            <p:nvPr/>
          </p:nvGrpSpPr>
          <p:grpSpPr bwMode="auto">
            <a:xfrm>
              <a:off x="7599363" y="454397"/>
              <a:ext cx="82550" cy="750"/>
              <a:chOff x="3163" y="1959"/>
              <a:chExt cx="52" cy="750"/>
            </a:xfrm>
          </p:grpSpPr>
          <p:sp>
            <p:nvSpPr>
              <p:cNvPr id="11314" name="Line 18"/>
              <p:cNvSpPr>
                <a:spLocks noChangeShapeType="1"/>
              </p:cNvSpPr>
              <p:nvPr/>
            </p:nvSpPr>
            <p:spPr bwMode="auto">
              <a:xfrm>
                <a:off x="3163" y="1959"/>
                <a:ext cx="5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315" name="Line 23"/>
              <p:cNvSpPr>
                <a:spLocks noChangeShapeType="1"/>
              </p:cNvSpPr>
              <p:nvPr/>
            </p:nvSpPr>
            <p:spPr bwMode="auto">
              <a:xfrm>
                <a:off x="3163" y="2325"/>
                <a:ext cx="5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316" name="Line 25"/>
              <p:cNvSpPr>
                <a:spLocks noChangeShapeType="1"/>
              </p:cNvSpPr>
              <p:nvPr/>
            </p:nvSpPr>
            <p:spPr bwMode="auto">
              <a:xfrm>
                <a:off x="3163" y="2709"/>
                <a:ext cx="52"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CA"/>
              </a:p>
            </p:txBody>
          </p:sp>
        </p:grpSp>
      </p:grpSp>
      <p:sp>
        <p:nvSpPr>
          <p:cNvPr id="11286" name="Line 23"/>
          <p:cNvSpPr>
            <a:spLocks noChangeShapeType="1"/>
          </p:cNvSpPr>
          <p:nvPr/>
        </p:nvSpPr>
        <p:spPr bwMode="auto">
          <a:xfrm>
            <a:off x="2922588" y="4387850"/>
            <a:ext cx="5873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287" name="Text Box 16"/>
          <p:cNvSpPr txBox="1">
            <a:spLocks noChangeArrowheads="1"/>
          </p:cNvSpPr>
          <p:nvPr/>
        </p:nvSpPr>
        <p:spPr bwMode="auto">
          <a:xfrm rot="-5400000">
            <a:off x="939800" y="3829050"/>
            <a:ext cx="22939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ctr" eaLnBrk="1" hangingPunct="1"/>
            <a:r>
              <a:rPr lang="en-CA" altLang="en-US" sz="1400" b="1" u="none">
                <a:solidFill>
                  <a:srgbClr val="000000"/>
                </a:solidFill>
                <a:latin typeface="Arial" pitchFamily="34" charset="0"/>
              </a:rPr>
              <a:t>Value of interventions</a:t>
            </a:r>
          </a:p>
        </p:txBody>
      </p:sp>
      <p:sp>
        <p:nvSpPr>
          <p:cNvPr id="54" name="Line 23"/>
          <p:cNvSpPr>
            <a:spLocks noChangeShapeType="1"/>
          </p:cNvSpPr>
          <p:nvPr/>
        </p:nvSpPr>
        <p:spPr bwMode="auto">
          <a:xfrm>
            <a:off x="5618163" y="3371850"/>
            <a:ext cx="603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23"/>
          <p:cNvSpPr>
            <a:spLocks noChangeShapeType="1"/>
          </p:cNvSpPr>
          <p:nvPr/>
        </p:nvSpPr>
        <p:spPr bwMode="auto">
          <a:xfrm>
            <a:off x="5619750" y="3476625"/>
            <a:ext cx="587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Line 23"/>
          <p:cNvSpPr>
            <a:spLocks noChangeShapeType="1"/>
          </p:cNvSpPr>
          <p:nvPr/>
        </p:nvSpPr>
        <p:spPr bwMode="auto">
          <a:xfrm>
            <a:off x="5626100" y="4095750"/>
            <a:ext cx="587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7" name="Text Box 15"/>
          <p:cNvSpPr txBox="1">
            <a:spLocks noChangeArrowheads="1"/>
          </p:cNvSpPr>
          <p:nvPr/>
        </p:nvSpPr>
        <p:spPr bwMode="auto">
          <a:xfrm>
            <a:off x="5610225" y="3354388"/>
            <a:ext cx="320675" cy="13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r>
              <a:rPr lang="en-CA" altLang="en-US" sz="1400" b="1" u="none">
                <a:solidFill>
                  <a:srgbClr val="000000"/>
                </a:solidFill>
                <a:latin typeface="Arial" pitchFamily="34" charset="0"/>
              </a:rPr>
              <a:t>A </a:t>
            </a:r>
            <a:endParaRPr lang="en-CA" altLang="en-US" sz="1400" u="none">
              <a:solidFill>
                <a:srgbClr val="000000"/>
              </a:solidFill>
              <a:latin typeface="Arial" pitchFamily="34" charset="0"/>
            </a:endParaRPr>
          </a:p>
        </p:txBody>
      </p:sp>
      <p:sp>
        <p:nvSpPr>
          <p:cNvPr id="58" name="Text Box 15"/>
          <p:cNvSpPr txBox="1">
            <a:spLocks noChangeArrowheads="1"/>
          </p:cNvSpPr>
          <p:nvPr/>
        </p:nvSpPr>
        <p:spPr bwMode="auto">
          <a:xfrm>
            <a:off x="5600700" y="3948113"/>
            <a:ext cx="320675" cy="13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r>
              <a:rPr lang="en-CA" altLang="en-US" sz="1400" b="1" u="none">
                <a:solidFill>
                  <a:srgbClr val="000000"/>
                </a:solidFill>
                <a:latin typeface="Arial" pitchFamily="34" charset="0"/>
              </a:rPr>
              <a:t>C</a:t>
            </a:r>
            <a:endParaRPr lang="en-CA" altLang="en-US" sz="1400" u="none">
              <a:solidFill>
                <a:srgbClr val="000000"/>
              </a:solidFill>
              <a:latin typeface="Arial" pitchFamily="34" charset="0"/>
            </a:endParaRPr>
          </a:p>
        </p:txBody>
      </p:sp>
      <p:sp>
        <p:nvSpPr>
          <p:cNvPr id="59" name="Text Box 15"/>
          <p:cNvSpPr txBox="1">
            <a:spLocks noChangeArrowheads="1"/>
          </p:cNvSpPr>
          <p:nvPr/>
        </p:nvSpPr>
        <p:spPr bwMode="auto">
          <a:xfrm>
            <a:off x="5597525" y="4375150"/>
            <a:ext cx="319088"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r>
              <a:rPr lang="en-CA" altLang="en-US" sz="1400" b="1" u="none">
                <a:solidFill>
                  <a:srgbClr val="000000"/>
                </a:solidFill>
                <a:latin typeface="Arial" pitchFamily="34" charset="0"/>
              </a:rPr>
              <a:t>D</a:t>
            </a:r>
            <a:endParaRPr lang="en-CA" altLang="en-US" sz="1400" u="none">
              <a:solidFill>
                <a:srgbClr val="000000"/>
              </a:solidFill>
              <a:latin typeface="Arial" pitchFamily="34" charset="0"/>
            </a:endParaRPr>
          </a:p>
        </p:txBody>
      </p:sp>
      <p:sp>
        <p:nvSpPr>
          <p:cNvPr id="60" name="Line 23"/>
          <p:cNvSpPr>
            <a:spLocks noChangeShapeType="1"/>
          </p:cNvSpPr>
          <p:nvPr/>
        </p:nvSpPr>
        <p:spPr bwMode="auto">
          <a:xfrm>
            <a:off x="5621338" y="4530725"/>
            <a:ext cx="5873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1" name="Text Box 15"/>
          <p:cNvSpPr txBox="1">
            <a:spLocks noChangeArrowheads="1"/>
          </p:cNvSpPr>
          <p:nvPr/>
        </p:nvSpPr>
        <p:spPr bwMode="auto">
          <a:xfrm>
            <a:off x="5626100" y="3216275"/>
            <a:ext cx="320675"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r>
              <a:rPr lang="en-CA" altLang="en-US" sz="1400" b="1" u="none">
                <a:solidFill>
                  <a:srgbClr val="000000"/>
                </a:solidFill>
                <a:latin typeface="Arial" pitchFamily="34" charset="0"/>
              </a:rPr>
              <a:t>B </a:t>
            </a:r>
            <a:endParaRPr lang="en-CA" altLang="en-US" sz="1400" u="none">
              <a:solidFill>
                <a:srgbClr val="000000"/>
              </a:solidFill>
              <a:latin typeface="Arial" pitchFamily="34" charset="0"/>
            </a:endParaRPr>
          </a:p>
        </p:txBody>
      </p:sp>
      <p:sp>
        <p:nvSpPr>
          <p:cNvPr id="11296" name="TextBox 7"/>
          <p:cNvSpPr txBox="1">
            <a:spLocks noChangeArrowheads="1"/>
          </p:cNvSpPr>
          <p:nvPr/>
        </p:nvSpPr>
        <p:spPr bwMode="auto">
          <a:xfrm>
            <a:off x="962025" y="992188"/>
            <a:ext cx="312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u="sng">
                <a:solidFill>
                  <a:schemeClr val="tx1"/>
                </a:solidFill>
                <a:latin typeface="Times New Roman" pitchFamily="18" charset="0"/>
                <a:cs typeface="Arial" pitchFamily="34" charset="0"/>
              </a:defRPr>
            </a:lvl1pPr>
            <a:lvl2pPr marL="742950" indent="-285750" eaLnBrk="0" hangingPunct="0">
              <a:defRPr sz="2000" u="sng">
                <a:solidFill>
                  <a:schemeClr val="tx1"/>
                </a:solidFill>
                <a:latin typeface="Times New Roman" pitchFamily="18" charset="0"/>
                <a:cs typeface="Arial" pitchFamily="34" charset="0"/>
              </a:defRPr>
            </a:lvl2pPr>
            <a:lvl3pPr marL="1143000" indent="-228600" eaLnBrk="0" hangingPunct="0">
              <a:defRPr sz="2000" u="sng">
                <a:solidFill>
                  <a:schemeClr val="tx1"/>
                </a:solidFill>
                <a:latin typeface="Times New Roman" pitchFamily="18" charset="0"/>
                <a:cs typeface="Arial" pitchFamily="34" charset="0"/>
              </a:defRPr>
            </a:lvl3pPr>
            <a:lvl4pPr marL="1600200" indent="-228600" eaLnBrk="0" hangingPunct="0">
              <a:defRPr sz="2000" u="sng">
                <a:solidFill>
                  <a:schemeClr val="tx1"/>
                </a:solidFill>
                <a:latin typeface="Times New Roman" pitchFamily="18" charset="0"/>
                <a:cs typeface="Arial" pitchFamily="34" charset="0"/>
              </a:defRPr>
            </a:lvl4pPr>
            <a:lvl5pPr marL="2057400" indent="-228600" eaLnBrk="0" hangingPunct="0">
              <a:defRPr sz="2000" u="sng">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ctr" eaLnBrk="1" hangingPunct="1"/>
            <a:r>
              <a:rPr lang="en-CA" altLang="en-US" b="1" u="none" dirty="0">
                <a:solidFill>
                  <a:schemeClr val="accent1">
                    <a:lumMod val="75000"/>
                  </a:schemeClr>
                </a:solidFill>
                <a:latin typeface="Gill Sans MT" pitchFamily="34" charset="0"/>
              </a:rPr>
              <a:t>7- RANKING</a:t>
            </a:r>
            <a:endParaRPr lang="en-CA" altLang="en-US" dirty="0">
              <a:solidFill>
                <a:schemeClr val="accent1">
                  <a:lumMod val="75000"/>
                </a:schemeClr>
              </a:solidFill>
              <a:latin typeface="Gill Sans MT" pitchFamily="34" charset="0"/>
            </a:endParaRPr>
          </a:p>
        </p:txBody>
      </p:sp>
      <p:pic>
        <p:nvPicPr>
          <p:cNvPr id="11297"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792163"/>
            <a:ext cx="132715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 Box 31"/>
          <p:cNvSpPr txBox="1">
            <a:spLocks noChangeArrowheads="1"/>
          </p:cNvSpPr>
          <p:nvPr/>
        </p:nvSpPr>
        <p:spPr bwMode="auto">
          <a:xfrm>
            <a:off x="4541838" y="1744663"/>
            <a:ext cx="270033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u="sng">
                <a:solidFill>
                  <a:schemeClr val="tx1"/>
                </a:solidFill>
                <a:latin typeface="Times New Roman" pitchFamily="18" charset="0"/>
                <a:cs typeface="Arial" pitchFamily="34" charset="0"/>
              </a:defRPr>
            </a:lvl1pPr>
            <a:lvl2pPr marL="742950" indent="-285750" eaLnBrk="0" hangingPunct="0">
              <a:defRPr sz="2000" u="sng">
                <a:solidFill>
                  <a:schemeClr val="tx1"/>
                </a:solidFill>
                <a:latin typeface="Times New Roman" pitchFamily="18" charset="0"/>
                <a:cs typeface="Arial" pitchFamily="34" charset="0"/>
              </a:defRPr>
            </a:lvl2pPr>
            <a:lvl3pPr marL="1143000" indent="-228600" eaLnBrk="0" hangingPunct="0">
              <a:defRPr sz="2000" u="sng">
                <a:solidFill>
                  <a:schemeClr val="tx1"/>
                </a:solidFill>
                <a:latin typeface="Times New Roman" pitchFamily="18" charset="0"/>
                <a:cs typeface="Arial" pitchFamily="34" charset="0"/>
              </a:defRPr>
            </a:lvl3pPr>
            <a:lvl4pPr marL="1600200" indent="-228600" eaLnBrk="0" hangingPunct="0">
              <a:defRPr sz="2000" u="sng">
                <a:solidFill>
                  <a:schemeClr val="tx1"/>
                </a:solidFill>
                <a:latin typeface="Times New Roman" pitchFamily="18" charset="0"/>
                <a:cs typeface="Arial" pitchFamily="34" charset="0"/>
              </a:defRPr>
            </a:lvl4pPr>
            <a:lvl5pPr marL="2057400" indent="-228600" eaLnBrk="0" hangingPunct="0">
              <a:defRPr sz="2000" u="sng">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ctr" eaLnBrk="1" hangingPunct="1">
              <a:buFont typeface="Wingdings" pitchFamily="2" charset="2"/>
              <a:buNone/>
            </a:pPr>
            <a:r>
              <a:rPr lang="en-CA" altLang="en-US" sz="1800" b="1" u="none">
                <a:solidFill>
                  <a:schemeClr val="accent1">
                    <a:lumMod val="75000"/>
                  </a:schemeClr>
                </a:solidFill>
                <a:latin typeface="Gill Sans MT" pitchFamily="34" charset="0"/>
              </a:rPr>
              <a:t>QUALITATIVE MODEL</a:t>
            </a:r>
          </a:p>
          <a:p>
            <a:pPr algn="ctr" eaLnBrk="1" hangingPunct="1"/>
            <a:r>
              <a:rPr lang="en-CA" altLang="en-US" sz="1000" u="none">
                <a:solidFill>
                  <a:schemeClr val="accent1">
                    <a:lumMod val="75000"/>
                  </a:schemeClr>
                </a:solidFill>
                <a:latin typeface="Gill Sans MT" pitchFamily="34" charset="0"/>
              </a:rPr>
              <a:t>(e.g., cultural context)</a:t>
            </a:r>
          </a:p>
        </p:txBody>
      </p:sp>
      <p:sp>
        <p:nvSpPr>
          <p:cNvPr id="67" name="Text Box 15"/>
          <p:cNvSpPr txBox="1">
            <a:spLocks noChangeArrowheads="1"/>
          </p:cNvSpPr>
          <p:nvPr/>
        </p:nvSpPr>
        <p:spPr bwMode="auto">
          <a:xfrm>
            <a:off x="5754688" y="4333875"/>
            <a:ext cx="7937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r>
              <a:rPr lang="en-CA" altLang="en-US" sz="1400" b="1" u="none">
                <a:solidFill>
                  <a:srgbClr val="4D86CB"/>
                </a:solidFill>
                <a:latin typeface="Arial" pitchFamily="34" charset="0"/>
              </a:rPr>
              <a:t>$1M</a:t>
            </a:r>
            <a:endParaRPr lang="en-CA" altLang="en-US" sz="1400" u="none">
              <a:solidFill>
                <a:srgbClr val="4D86CB"/>
              </a:solidFill>
              <a:latin typeface="Arial" pitchFamily="34" charset="0"/>
            </a:endParaRPr>
          </a:p>
        </p:txBody>
      </p:sp>
      <p:sp>
        <p:nvSpPr>
          <p:cNvPr id="68" name="Text Box 15"/>
          <p:cNvSpPr txBox="1">
            <a:spLocks noChangeArrowheads="1"/>
          </p:cNvSpPr>
          <p:nvPr/>
        </p:nvSpPr>
        <p:spPr bwMode="auto">
          <a:xfrm>
            <a:off x="5922963" y="3943350"/>
            <a:ext cx="7921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r>
              <a:rPr lang="en-CA" altLang="en-US" sz="1400" b="1" u="none">
                <a:solidFill>
                  <a:srgbClr val="4D86CB"/>
                </a:solidFill>
                <a:latin typeface="Arial" pitchFamily="34" charset="0"/>
              </a:rPr>
              <a:t>$0.1M</a:t>
            </a:r>
            <a:endParaRPr lang="en-CA" altLang="en-US" sz="1400" u="none">
              <a:solidFill>
                <a:srgbClr val="4D86CB"/>
              </a:solidFill>
              <a:latin typeface="Arial" pitchFamily="34" charset="0"/>
            </a:endParaRPr>
          </a:p>
        </p:txBody>
      </p:sp>
      <p:sp>
        <p:nvSpPr>
          <p:cNvPr id="69" name="Text Box 15"/>
          <p:cNvSpPr txBox="1">
            <a:spLocks noChangeArrowheads="1"/>
          </p:cNvSpPr>
          <p:nvPr/>
        </p:nvSpPr>
        <p:spPr bwMode="auto">
          <a:xfrm>
            <a:off x="5921375" y="3208338"/>
            <a:ext cx="7937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r>
              <a:rPr lang="en-CA" altLang="en-US" sz="1400" b="1" u="none">
                <a:solidFill>
                  <a:srgbClr val="4D86CB"/>
                </a:solidFill>
                <a:latin typeface="Arial" pitchFamily="34" charset="0"/>
              </a:rPr>
              <a:t>$0.1M</a:t>
            </a:r>
            <a:endParaRPr lang="en-CA" altLang="en-US" sz="1400" u="none">
              <a:solidFill>
                <a:srgbClr val="4D86CB"/>
              </a:solidFill>
              <a:latin typeface="Arial" pitchFamily="34" charset="0"/>
            </a:endParaRPr>
          </a:p>
        </p:txBody>
      </p:sp>
      <p:sp>
        <p:nvSpPr>
          <p:cNvPr id="70" name="Text Box 15"/>
          <p:cNvSpPr txBox="1">
            <a:spLocks noChangeArrowheads="1"/>
          </p:cNvSpPr>
          <p:nvPr/>
        </p:nvSpPr>
        <p:spPr bwMode="auto">
          <a:xfrm>
            <a:off x="5799138" y="3370263"/>
            <a:ext cx="7937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r" eaLnBrk="1" hangingPunct="1"/>
            <a:r>
              <a:rPr lang="en-CA" altLang="en-US" sz="1400" b="1" u="none">
                <a:solidFill>
                  <a:srgbClr val="4D86CB"/>
                </a:solidFill>
                <a:latin typeface="Arial" pitchFamily="34" charset="0"/>
              </a:rPr>
              <a:t>$1M</a:t>
            </a:r>
            <a:endParaRPr lang="en-CA" altLang="en-US" sz="1400" u="none">
              <a:solidFill>
                <a:srgbClr val="4D86CB"/>
              </a:solidFill>
              <a:latin typeface="Arial" pitchFamily="34" charset="0"/>
            </a:endParaRPr>
          </a:p>
        </p:txBody>
      </p:sp>
      <p:sp>
        <p:nvSpPr>
          <p:cNvPr id="72" name="Text Box 15"/>
          <p:cNvSpPr txBox="1">
            <a:spLocks noChangeArrowheads="1"/>
          </p:cNvSpPr>
          <p:nvPr/>
        </p:nvSpPr>
        <p:spPr bwMode="auto">
          <a:xfrm>
            <a:off x="5873750" y="2543175"/>
            <a:ext cx="13827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64113" eaLnBrk="0" hangingPunct="0">
              <a:defRPr sz="2000" u="sng">
                <a:solidFill>
                  <a:schemeClr val="tx1"/>
                </a:solidFill>
                <a:latin typeface="Times New Roman" pitchFamily="18" charset="0"/>
                <a:cs typeface="Arial" pitchFamily="34" charset="0"/>
              </a:defRPr>
            </a:lvl1pPr>
            <a:lvl2pPr marL="742950" indent="-285750" defTabSz="4964113" eaLnBrk="0" hangingPunct="0">
              <a:defRPr sz="2000" u="sng">
                <a:solidFill>
                  <a:schemeClr val="tx1"/>
                </a:solidFill>
                <a:latin typeface="Times New Roman" pitchFamily="18" charset="0"/>
                <a:cs typeface="Arial" pitchFamily="34" charset="0"/>
              </a:defRPr>
            </a:lvl2pPr>
            <a:lvl3pPr marL="1143000" indent="-228600" defTabSz="4964113" eaLnBrk="0" hangingPunct="0">
              <a:defRPr sz="2000" u="sng">
                <a:solidFill>
                  <a:schemeClr val="tx1"/>
                </a:solidFill>
                <a:latin typeface="Times New Roman" pitchFamily="18" charset="0"/>
                <a:cs typeface="Arial" pitchFamily="34" charset="0"/>
              </a:defRPr>
            </a:lvl3pPr>
            <a:lvl4pPr marL="1600200" indent="-228600" defTabSz="4964113" eaLnBrk="0" hangingPunct="0">
              <a:defRPr sz="2000" u="sng">
                <a:solidFill>
                  <a:schemeClr val="tx1"/>
                </a:solidFill>
                <a:latin typeface="Times New Roman" pitchFamily="18" charset="0"/>
                <a:cs typeface="Arial" pitchFamily="34" charset="0"/>
              </a:defRPr>
            </a:lvl4pPr>
            <a:lvl5pPr marL="2057400" indent="-228600" defTabSz="4964113" eaLnBrk="0" hangingPunct="0">
              <a:defRPr sz="2000" u="sng">
                <a:solidFill>
                  <a:schemeClr val="tx1"/>
                </a:solidFill>
                <a:latin typeface="Times New Roman" pitchFamily="18" charset="0"/>
                <a:cs typeface="Arial" pitchFamily="34" charset="0"/>
              </a:defRPr>
            </a:lvl5pPr>
            <a:lvl6pPr marL="25146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defTabSz="4964113"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algn="ctr" eaLnBrk="1" hangingPunct="1"/>
            <a:r>
              <a:rPr lang="en-CA" altLang="en-US" sz="1400" b="1" u="none">
                <a:solidFill>
                  <a:srgbClr val="4D86CB"/>
                </a:solidFill>
                <a:latin typeface="Arial" pitchFamily="34" charset="0"/>
              </a:rPr>
              <a:t>BUDGET IMPACT</a:t>
            </a:r>
          </a:p>
        </p:txBody>
      </p:sp>
      <p:sp>
        <p:nvSpPr>
          <p:cNvPr id="11304" name="Rectangle 7"/>
          <p:cNvSpPr>
            <a:spLocks noChangeArrowheads="1"/>
          </p:cNvSpPr>
          <p:nvPr/>
        </p:nvSpPr>
        <p:spPr bwMode="auto">
          <a:xfrm>
            <a:off x="877888" y="5421313"/>
            <a:ext cx="667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u="sng">
                <a:solidFill>
                  <a:schemeClr val="tx1"/>
                </a:solidFill>
                <a:latin typeface="Times New Roman" pitchFamily="18" charset="0"/>
                <a:cs typeface="Arial" pitchFamily="34" charset="0"/>
              </a:defRPr>
            </a:lvl1pPr>
            <a:lvl2pPr marL="742950" indent="-285750" eaLnBrk="0" hangingPunct="0">
              <a:defRPr sz="2000" u="sng">
                <a:solidFill>
                  <a:schemeClr val="tx1"/>
                </a:solidFill>
                <a:latin typeface="Times New Roman" pitchFamily="18" charset="0"/>
                <a:cs typeface="Arial" pitchFamily="34" charset="0"/>
              </a:defRPr>
            </a:lvl2pPr>
            <a:lvl3pPr marL="1143000" indent="-228600" eaLnBrk="0" hangingPunct="0">
              <a:defRPr sz="2000" u="sng">
                <a:solidFill>
                  <a:schemeClr val="tx1"/>
                </a:solidFill>
                <a:latin typeface="Times New Roman" pitchFamily="18" charset="0"/>
                <a:cs typeface="Arial" pitchFamily="34" charset="0"/>
              </a:defRPr>
            </a:lvl3pPr>
            <a:lvl4pPr marL="1600200" indent="-228600" eaLnBrk="0" hangingPunct="0">
              <a:defRPr sz="2000" u="sng">
                <a:solidFill>
                  <a:schemeClr val="tx1"/>
                </a:solidFill>
                <a:latin typeface="Times New Roman" pitchFamily="18" charset="0"/>
                <a:cs typeface="Arial" pitchFamily="34" charset="0"/>
              </a:defRPr>
            </a:lvl4pPr>
            <a:lvl5pPr marL="2057400" indent="-228600" eaLnBrk="0" hangingPunct="0">
              <a:defRPr sz="2000" u="sng">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000" u="sng">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000" u="sng">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000" u="sng">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000" u="sng">
                <a:solidFill>
                  <a:schemeClr val="tx1"/>
                </a:solidFill>
                <a:latin typeface="Times New Roman" pitchFamily="18" charset="0"/>
                <a:cs typeface="Arial" pitchFamily="34" charset="0"/>
              </a:defRPr>
            </a:lvl9pPr>
          </a:lstStyle>
          <a:p>
            <a:pPr eaLnBrk="1" hangingPunct="1"/>
            <a:r>
              <a:rPr lang="en-CA" altLang="en-US" sz="900" u="none">
                <a:solidFill>
                  <a:srgbClr val="000000"/>
                </a:solidFill>
                <a:latin typeface="Gill Sans MT" pitchFamily="34" charset="0"/>
              </a:rPr>
              <a:t>*Linear model for </a:t>
            </a:r>
            <a:r>
              <a:rPr lang="en-CA" altLang="en-US" sz="900" b="1" u="none">
                <a:solidFill>
                  <a:srgbClr val="000000"/>
                </a:solidFill>
                <a:latin typeface="Gill Sans MT" pitchFamily="34" charset="0"/>
              </a:rPr>
              <a:t>Value</a:t>
            </a:r>
            <a:r>
              <a:rPr lang="en-CA" altLang="en-US" sz="900" u="none">
                <a:solidFill>
                  <a:srgbClr val="000000"/>
                </a:solidFill>
                <a:latin typeface="Gill Sans MT" pitchFamily="34" charset="0"/>
              </a:rPr>
              <a:t>; </a:t>
            </a:r>
            <a:r>
              <a:rPr lang="en-CA" altLang="en-US" sz="900" b="1" u="none">
                <a:solidFill>
                  <a:srgbClr val="000000"/>
                </a:solidFill>
                <a:latin typeface="Gill Sans MT" pitchFamily="34" charset="0"/>
              </a:rPr>
              <a:t>Weights</a:t>
            </a:r>
            <a:r>
              <a:rPr lang="en-CA" altLang="en-US" sz="900" u="none">
                <a:solidFill>
                  <a:srgbClr val="000000"/>
                </a:solidFill>
                <a:latin typeface="Gill Sans MT" pitchFamily="34" charset="0"/>
              </a:rPr>
              <a:t>: 6 direct weights elicitation techniques available in EVIDEM v3.0; </a:t>
            </a:r>
            <a:r>
              <a:rPr lang="en-CA" altLang="en-US" sz="900" b="1" u="none">
                <a:solidFill>
                  <a:srgbClr val="000000"/>
                </a:solidFill>
                <a:latin typeface="Gill Sans MT" pitchFamily="34" charset="0"/>
              </a:rPr>
              <a:t>Scores</a:t>
            </a:r>
            <a:r>
              <a:rPr lang="en-CA" altLang="en-US" sz="900" u="none">
                <a:solidFill>
                  <a:srgbClr val="000000"/>
                </a:solidFill>
                <a:latin typeface="Gill Sans MT" pitchFamily="34" charset="0"/>
              </a:rPr>
              <a:t>: generic constructed  scales for each </a:t>
            </a:r>
            <a:r>
              <a:rPr lang="en-CA" altLang="en-US" sz="900" u="none">
                <a:solidFill>
                  <a:srgbClr val="C00000"/>
                </a:solidFill>
                <a:latin typeface="Gill Sans MT" pitchFamily="34" charset="0"/>
              </a:rPr>
              <a:t>criterion</a:t>
            </a:r>
            <a:r>
              <a:rPr lang="en-CA" altLang="en-US" sz="900" u="none">
                <a:solidFill>
                  <a:srgbClr val="000000"/>
                </a:solidFill>
                <a:latin typeface="Gill Sans MT" pitchFamily="34" charset="0"/>
              </a:rPr>
              <a:t> (holistic comparability)</a:t>
            </a:r>
          </a:p>
        </p:txBody>
      </p:sp>
      <p:sp>
        <p:nvSpPr>
          <p:cNvPr id="63" name="TextBox 17"/>
          <p:cNvSpPr txBox="1">
            <a:spLocks noChangeArrowheads="1"/>
          </p:cNvSpPr>
          <p:nvPr/>
        </p:nvSpPr>
        <p:spPr bwMode="auto">
          <a:xfrm>
            <a:off x="881062" y="5789613"/>
            <a:ext cx="7424737" cy="954087"/>
          </a:xfrm>
          <a:prstGeom prst="rect">
            <a:avLst/>
          </a:prstGeom>
          <a:solidFill>
            <a:srgbClr val="EAEAEA"/>
          </a:solidFill>
          <a:ln>
            <a:noFill/>
          </a:ln>
          <a:effectLst>
            <a:outerShdw blurRad="50800" dist="38100" dir="8100000" algn="tr" rotWithShape="0">
              <a:prstClr val="black">
                <a:alpha val="40000"/>
              </a:prstClr>
            </a:outerShdw>
          </a:effectLst>
        </p:spPr>
        <p:txBody>
          <a:bodyPr wrap="square">
            <a:spAutoFit/>
          </a:bodyPr>
          <a:lstStyle>
            <a:lvl1pPr eaLnBrk="0" hangingPunct="0">
              <a:defRPr sz="2000" u="sng">
                <a:solidFill>
                  <a:schemeClr val="tx1"/>
                </a:solidFill>
                <a:latin typeface="Times New Roman" pitchFamily="18" charset="0"/>
              </a:defRPr>
            </a:lvl1pPr>
            <a:lvl2pPr marL="742950" indent="-285750" eaLnBrk="0" hangingPunct="0">
              <a:defRPr sz="2000" u="sng">
                <a:solidFill>
                  <a:schemeClr val="tx1"/>
                </a:solidFill>
                <a:latin typeface="Times New Roman" pitchFamily="18" charset="0"/>
              </a:defRPr>
            </a:lvl2pPr>
            <a:lvl3pPr marL="1143000" indent="-228600" eaLnBrk="0" hangingPunct="0">
              <a:defRPr sz="2000" u="sng">
                <a:solidFill>
                  <a:schemeClr val="tx1"/>
                </a:solidFill>
                <a:latin typeface="Times New Roman" pitchFamily="18" charset="0"/>
              </a:defRPr>
            </a:lvl3pPr>
            <a:lvl4pPr marL="1600200" indent="-228600" eaLnBrk="0" hangingPunct="0">
              <a:defRPr sz="2000" u="sng">
                <a:solidFill>
                  <a:schemeClr val="tx1"/>
                </a:solidFill>
                <a:latin typeface="Times New Roman" pitchFamily="18" charset="0"/>
              </a:defRPr>
            </a:lvl4pPr>
            <a:lvl5pPr marL="2057400" indent="-228600" eaLnBrk="0" hangingPunct="0">
              <a:defRPr sz="2000" u="sng">
                <a:solidFill>
                  <a:schemeClr val="tx1"/>
                </a:solidFill>
                <a:latin typeface="Times New Roman" pitchFamily="18" charset="0"/>
              </a:defRPr>
            </a:lvl5pPr>
            <a:lvl6pPr marL="2514600" indent="-228600" eaLnBrk="0" fontAlgn="base" hangingPunct="0">
              <a:spcBef>
                <a:spcPct val="0"/>
              </a:spcBef>
              <a:spcAft>
                <a:spcPct val="0"/>
              </a:spcAft>
              <a:defRPr sz="2000" u="sng">
                <a:solidFill>
                  <a:schemeClr val="tx1"/>
                </a:solidFill>
                <a:latin typeface="Times New Roman" pitchFamily="18" charset="0"/>
              </a:defRPr>
            </a:lvl6pPr>
            <a:lvl7pPr marL="2971800" indent="-228600" eaLnBrk="0" fontAlgn="base" hangingPunct="0">
              <a:spcBef>
                <a:spcPct val="0"/>
              </a:spcBef>
              <a:spcAft>
                <a:spcPct val="0"/>
              </a:spcAft>
              <a:defRPr sz="2000" u="sng">
                <a:solidFill>
                  <a:schemeClr val="tx1"/>
                </a:solidFill>
                <a:latin typeface="Times New Roman" pitchFamily="18" charset="0"/>
              </a:defRPr>
            </a:lvl7pPr>
            <a:lvl8pPr marL="3429000" indent="-228600" eaLnBrk="0" fontAlgn="base" hangingPunct="0">
              <a:spcBef>
                <a:spcPct val="0"/>
              </a:spcBef>
              <a:spcAft>
                <a:spcPct val="0"/>
              </a:spcAft>
              <a:defRPr sz="2000" u="sng">
                <a:solidFill>
                  <a:schemeClr val="tx1"/>
                </a:solidFill>
                <a:latin typeface="Times New Roman" pitchFamily="18" charset="0"/>
              </a:defRPr>
            </a:lvl8pPr>
            <a:lvl9pPr marL="3886200" indent="-228600" eaLnBrk="0" fontAlgn="base" hangingPunct="0">
              <a:spcBef>
                <a:spcPct val="0"/>
              </a:spcBef>
              <a:spcAft>
                <a:spcPct val="0"/>
              </a:spcAft>
              <a:defRPr sz="2000" u="sng">
                <a:solidFill>
                  <a:schemeClr val="tx1"/>
                </a:solidFill>
                <a:latin typeface="Times New Roman" pitchFamily="18" charset="0"/>
              </a:defRPr>
            </a:lvl9pPr>
          </a:lstStyle>
          <a:p>
            <a:pPr algn="ctr" eaLnBrk="1" hangingPunct="1">
              <a:defRPr/>
            </a:pPr>
            <a:r>
              <a:rPr lang="en-CA" altLang="en-US" b="1" u="none" dirty="0" smtClean="0">
                <a:solidFill>
                  <a:srgbClr val="CC3300"/>
                </a:solidFill>
                <a:latin typeface="Gill Sans MT" panose="020B0502020104020203" pitchFamily="34" charset="0"/>
                <a:cs typeface="+mn-cs"/>
              </a:rPr>
              <a:t>Deliberation, communication and implementation</a:t>
            </a:r>
            <a:r>
              <a:rPr lang="en-CA" altLang="en-US" u="none" dirty="0" smtClean="0">
                <a:solidFill>
                  <a:srgbClr val="808080"/>
                </a:solidFill>
                <a:latin typeface="Gill Sans MT" panose="020B0502020104020203" pitchFamily="34" charset="0"/>
                <a:cs typeface="+mn-cs"/>
              </a:rPr>
              <a:t> </a:t>
            </a:r>
          </a:p>
          <a:p>
            <a:pPr algn="ctr" eaLnBrk="1" hangingPunct="1">
              <a:defRPr/>
            </a:pPr>
            <a:r>
              <a:rPr lang="en-CA" altLang="en-US" sz="1800" u="none" dirty="0" smtClean="0">
                <a:solidFill>
                  <a:srgbClr val="808080"/>
                </a:solidFill>
                <a:latin typeface="Gill Sans MT" panose="020B0502020104020203" pitchFamily="34" charset="0"/>
                <a:cs typeface="+mn-cs"/>
              </a:rPr>
              <a:t>Invest based on relevance and manage opportunity costs by means of a financial analysis</a:t>
            </a:r>
          </a:p>
        </p:txBody>
      </p:sp>
      <p:sp>
        <p:nvSpPr>
          <p:cNvPr id="64" name="Rectangle 4"/>
          <p:cNvSpPr>
            <a:spLocks noChangeArrowheads="1"/>
          </p:cNvSpPr>
          <p:nvPr/>
        </p:nvSpPr>
        <p:spPr bwMode="auto">
          <a:xfrm>
            <a:off x="-2571" y="-1"/>
            <a:ext cx="9144000" cy="696914"/>
          </a:xfrm>
          <a:prstGeom prst="rect">
            <a:avLst/>
          </a:prstGeom>
          <a:solidFill>
            <a:srgbClr val="7F7F7F"/>
          </a:solidFill>
          <a:ln w="9525">
            <a:solidFill>
              <a:srgbClr val="000000">
                <a:alpha val="51000"/>
              </a:srgbClr>
            </a:solidFill>
            <a:miter lim="800000"/>
            <a:headEnd/>
            <a:tailEnd/>
          </a:ln>
          <a:effectLst>
            <a:innerShdw blurRad="63500" dist="50800" dir="2700000">
              <a:prstClr val="black">
                <a:alpha val="50000"/>
              </a:prstClr>
            </a:innerShdw>
          </a:effectLst>
        </p:spPr>
        <p:txBody>
          <a:bodyPr anchor="ctr"/>
          <a:lstStyle/>
          <a:p>
            <a:pPr eaLnBrk="0" hangingPunct="0">
              <a:defRPr/>
            </a:pPr>
            <a:r>
              <a:rPr lang="en-CA" sz="1800" b="1" u="none" cap="all" dirty="0">
                <a:solidFill>
                  <a:srgbClr val="FFFFFF"/>
                </a:solidFill>
                <a:latin typeface="Gill Sans MT" pitchFamily="34" charset="0"/>
              </a:rPr>
              <a:t>MCDA – PROMOTING INTERVENTIONS ACCORDING TO THEIR RELEVANCE IN ATTAINING THE  triple  aim OF </a:t>
            </a:r>
            <a:r>
              <a:rPr lang="en-CA" sz="1800" b="1" u="none" cap="all" dirty="0" err="1">
                <a:solidFill>
                  <a:srgbClr val="FFFFFF"/>
                </a:solidFill>
                <a:latin typeface="Gill Sans MT" pitchFamily="34" charset="0"/>
              </a:rPr>
              <a:t>HEALTHCARe</a:t>
            </a:r>
            <a:endParaRPr lang="en-CA" sz="1800" b="1" u="none" cap="all" dirty="0">
              <a:solidFill>
                <a:srgbClr val="FFFFFF"/>
              </a:solidFill>
              <a:latin typeface="Gill Sans MT" pitchFamily="34" charset="0"/>
            </a:endParaRPr>
          </a:p>
        </p:txBody>
      </p:sp>
    </p:spTree>
    <p:extLst>
      <p:ext uri="{BB962C8B-B14F-4D97-AF65-F5344CB8AC3E}">
        <p14:creationId xmlns:p14="http://schemas.microsoft.com/office/powerpoint/2010/main" val="776904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8" grpId="0" animBg="1"/>
      <p:bldP spid="39" grpId="0" animBg="1"/>
      <p:bldP spid="40" grpId="0" animBg="1"/>
      <p:bldP spid="42" grpId="0"/>
      <p:bldP spid="43" grpId="0"/>
      <p:bldP spid="54" grpId="0" animBg="1"/>
      <p:bldP spid="55" grpId="0" animBg="1"/>
      <p:bldP spid="56" grpId="0" animBg="1"/>
      <p:bldP spid="57" grpId="0"/>
      <p:bldP spid="58" grpId="0"/>
      <p:bldP spid="59" grpId="0"/>
      <p:bldP spid="60" grpId="0" animBg="1"/>
      <p:bldP spid="61" grpId="0"/>
      <p:bldP spid="66" grpId="0"/>
      <p:bldP spid="67" grpId="0"/>
      <p:bldP spid="68" grpId="0"/>
      <p:bldP spid="69" grpId="0"/>
      <p:bldP spid="70" grpId="0"/>
      <p:bldP spid="72" grpId="0"/>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321069" y="1219200"/>
            <a:ext cx="8231832" cy="4903440"/>
          </a:xfrm>
        </p:spPr>
        <p:txBody>
          <a:bodyPr>
            <a:noAutofit/>
          </a:bodyPr>
          <a:lstStyle/>
          <a:p>
            <a:pPr>
              <a:spcBef>
                <a:spcPts val="0"/>
              </a:spcBef>
              <a:spcAft>
                <a:spcPts val="600"/>
              </a:spcAft>
            </a:pPr>
            <a:r>
              <a:rPr lang="en-US" sz="2400" dirty="0" smtClean="0">
                <a:solidFill>
                  <a:schemeClr val="tx1"/>
                </a:solidFill>
                <a:latin typeface="+mj-lt"/>
              </a:rPr>
              <a:t>Advancing towards UHC is very challenging, but (arguably) being fair and sustainable could be even more.</a:t>
            </a:r>
          </a:p>
          <a:p>
            <a:pPr>
              <a:spcBef>
                <a:spcPts val="0"/>
              </a:spcBef>
              <a:spcAft>
                <a:spcPts val="600"/>
              </a:spcAft>
            </a:pPr>
            <a:r>
              <a:rPr lang="en-US" sz="2400" dirty="0" smtClean="0">
                <a:solidFill>
                  <a:schemeClr val="tx1"/>
                </a:solidFill>
                <a:latin typeface="+mj-lt"/>
              </a:rPr>
              <a:t>The demographic transition, shifting </a:t>
            </a:r>
            <a:r>
              <a:rPr lang="en-US" sz="2400" dirty="0" err="1" smtClean="0">
                <a:solidFill>
                  <a:schemeClr val="tx1"/>
                </a:solidFill>
                <a:latin typeface="+mj-lt"/>
              </a:rPr>
              <a:t>BoD</a:t>
            </a:r>
            <a:r>
              <a:rPr lang="en-US" sz="2400" dirty="0" smtClean="0">
                <a:solidFill>
                  <a:schemeClr val="tx1"/>
                </a:solidFill>
                <a:latin typeface="+mj-lt"/>
              </a:rPr>
              <a:t>, technological and social pressure alongside price discrimination in LMICs add to the UHC challenge.</a:t>
            </a:r>
            <a:endParaRPr lang="en-US" sz="2400" dirty="0">
              <a:solidFill>
                <a:schemeClr val="tx1"/>
              </a:solidFill>
              <a:latin typeface="+mj-lt"/>
            </a:endParaRPr>
          </a:p>
          <a:p>
            <a:pPr>
              <a:spcBef>
                <a:spcPts val="0"/>
              </a:spcBef>
              <a:spcAft>
                <a:spcPts val="600"/>
              </a:spcAft>
            </a:pPr>
            <a:r>
              <a:rPr lang="en-US" sz="2400" dirty="0">
                <a:solidFill>
                  <a:schemeClr val="tx1"/>
                </a:solidFill>
                <a:latin typeface="+mj-lt"/>
              </a:rPr>
              <a:t>Explicit priority-setting </a:t>
            </a:r>
            <a:r>
              <a:rPr lang="en-US" sz="2400" dirty="0" smtClean="0">
                <a:solidFill>
                  <a:schemeClr val="tx1"/>
                </a:solidFill>
                <a:latin typeface="+mj-lt"/>
              </a:rPr>
              <a:t>and the use of HTA improves the use </a:t>
            </a:r>
            <a:r>
              <a:rPr lang="en-US" sz="2400" dirty="0">
                <a:solidFill>
                  <a:schemeClr val="tx1"/>
                </a:solidFill>
                <a:latin typeface="+mj-lt"/>
              </a:rPr>
              <a:t>of </a:t>
            </a:r>
            <a:r>
              <a:rPr lang="en-US" sz="2400" dirty="0" smtClean="0">
                <a:solidFill>
                  <a:schemeClr val="tx1"/>
                </a:solidFill>
                <a:latin typeface="+mj-lt"/>
              </a:rPr>
              <a:t>limited resources by maximizing </a:t>
            </a:r>
            <a:r>
              <a:rPr lang="en-US" sz="2400" dirty="0">
                <a:solidFill>
                  <a:schemeClr val="tx1"/>
                </a:solidFill>
                <a:latin typeface="+mj-lt"/>
              </a:rPr>
              <a:t>health </a:t>
            </a:r>
            <a:r>
              <a:rPr lang="en-US" sz="2400" dirty="0" smtClean="0">
                <a:solidFill>
                  <a:schemeClr val="tx1"/>
                </a:solidFill>
                <a:latin typeface="+mj-lt"/>
              </a:rPr>
              <a:t>benefits.</a:t>
            </a:r>
            <a:endParaRPr lang="en-US" sz="2400" dirty="0">
              <a:solidFill>
                <a:schemeClr val="tx1"/>
              </a:solidFill>
              <a:latin typeface="+mj-lt"/>
            </a:endParaRPr>
          </a:p>
          <a:p>
            <a:pPr>
              <a:spcBef>
                <a:spcPts val="0"/>
              </a:spcBef>
              <a:spcAft>
                <a:spcPts val="600"/>
              </a:spcAft>
            </a:pPr>
            <a:r>
              <a:rPr lang="en-GB" sz="2400" dirty="0" smtClean="0">
                <a:solidFill>
                  <a:schemeClr val="tx1"/>
                </a:solidFill>
                <a:latin typeface="+mj-lt"/>
                <a:cs typeface="Segoe UI Semilight" panose="020B0402040204020203" pitchFamily="34" charset="0"/>
              </a:rPr>
              <a:t>Besides informing EML and benefits packages, HTA could inform other public polices like value based pricing, centralized negotiations and risk sharing agreements, among others.</a:t>
            </a:r>
            <a:endParaRPr lang="en-GB" sz="2400" dirty="0">
              <a:solidFill>
                <a:schemeClr val="tx1"/>
              </a:solidFill>
              <a:latin typeface="+mj-lt"/>
              <a:cs typeface="Segoe UI Semilight" panose="020B0402040204020203" pitchFamily="34" charset="0"/>
            </a:endParaRPr>
          </a:p>
          <a:p>
            <a:pPr>
              <a:spcBef>
                <a:spcPts val="0"/>
              </a:spcBef>
              <a:spcAft>
                <a:spcPts val="600"/>
              </a:spcAft>
            </a:pPr>
            <a:r>
              <a:rPr lang="en-US" sz="2400" dirty="0" smtClean="0">
                <a:solidFill>
                  <a:schemeClr val="tx1"/>
                </a:solidFill>
                <a:latin typeface="+mj-lt"/>
              </a:rPr>
              <a:t>More efforts and resources should be devoted for HSS in LMICs to improve their informed decision making for health care.</a:t>
            </a:r>
            <a:endParaRPr lang="en-US" sz="2400" dirty="0">
              <a:solidFill>
                <a:schemeClr val="tx1"/>
              </a:solidFill>
              <a:latin typeface="+mj-lt"/>
            </a:endParaRPr>
          </a:p>
          <a:p>
            <a:pPr marL="0" indent="0">
              <a:spcBef>
                <a:spcPts val="0"/>
              </a:spcBef>
              <a:spcAft>
                <a:spcPts val="600"/>
              </a:spcAft>
              <a:buNone/>
            </a:pPr>
            <a:endParaRPr lang="es-CO" sz="2400" dirty="0">
              <a:solidFill>
                <a:schemeClr val="tx1"/>
              </a:solidFill>
              <a:latin typeface="+mj-lt"/>
            </a:endParaRPr>
          </a:p>
        </p:txBody>
      </p:sp>
      <p:sp>
        <p:nvSpPr>
          <p:cNvPr id="6" name="4 Título"/>
          <p:cNvSpPr txBox="1">
            <a:spLocks/>
          </p:cNvSpPr>
          <p:nvPr/>
        </p:nvSpPr>
        <p:spPr>
          <a:xfrm>
            <a:off x="1547664" y="533400"/>
            <a:ext cx="5778642" cy="648072"/>
          </a:xfrm>
          <a:prstGeom prst="rect">
            <a:avLst/>
          </a:prstGeom>
        </p:spPr>
        <p:txBody>
          <a:bodyPr/>
          <a:lstStyle>
            <a:lvl1pPr algn="ctr" defTabSz="914400" rtl="0" eaLnBrk="1" latinLnBrk="0" hangingPunct="1">
              <a:spcBef>
                <a:spcPct val="0"/>
              </a:spcBef>
              <a:buNone/>
              <a:defRPr sz="4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r>
              <a:rPr lang="en-US" sz="3200" b="1" dirty="0"/>
              <a:t>Final considerations</a:t>
            </a:r>
          </a:p>
        </p:txBody>
      </p:sp>
    </p:spTree>
    <p:extLst>
      <p:ext uri="{BB962C8B-B14F-4D97-AF65-F5344CB8AC3E}">
        <p14:creationId xmlns:p14="http://schemas.microsoft.com/office/powerpoint/2010/main" val="4144525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609600" y="2514600"/>
            <a:ext cx="7939088" cy="358775"/>
          </a:xfrm>
        </p:spPr>
        <p:txBody>
          <a:bodyPr>
            <a:noAutofit/>
          </a:bodyPr>
          <a:lstStyle/>
          <a:p>
            <a:r>
              <a:rPr lang="en-GB" sz="4400" b="1" dirty="0">
                <a:solidFill>
                  <a:schemeClr val="tx1"/>
                </a:solidFill>
                <a:latin typeface="+mn-lt"/>
              </a:rPr>
              <a:t>Thank you</a:t>
            </a:r>
            <a:r>
              <a:rPr lang="en-GB" sz="4400" b="1" dirty="0" smtClean="0">
                <a:solidFill>
                  <a:schemeClr val="tx1"/>
                </a:solidFill>
                <a:latin typeface="+mn-lt"/>
              </a:rPr>
              <a:t>!</a:t>
            </a:r>
          </a:p>
          <a:p>
            <a:endParaRPr lang="en-GB" sz="4400" b="1" dirty="0" smtClean="0">
              <a:solidFill>
                <a:schemeClr val="tx1"/>
              </a:solidFill>
              <a:latin typeface="+mn-lt"/>
            </a:endParaRPr>
          </a:p>
        </p:txBody>
      </p:sp>
      <p:sp>
        <p:nvSpPr>
          <p:cNvPr id="4" name="Rectangle 4"/>
          <p:cNvSpPr>
            <a:spLocks noChangeArrowheads="1"/>
          </p:cNvSpPr>
          <p:nvPr/>
        </p:nvSpPr>
        <p:spPr bwMode="auto">
          <a:xfrm>
            <a:off x="3932332" y="3429000"/>
            <a:ext cx="1293624" cy="7668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5400" b="0" i="0" u="none" strike="noStrike" cap="none" normalizeH="0" baseline="0" dirty="0" smtClean="0">
                <a:ln>
                  <a:noFill/>
                </a:ln>
                <a:solidFill>
                  <a:srgbClr val="212121"/>
                </a:solidFill>
                <a:effectLst/>
                <a:latin typeface="inherit"/>
                <a:cs typeface="Arial" panose="020B0604020202020204" pitchFamily="34" charset="0"/>
              </a:rPr>
              <a:t>شكرا</a:t>
            </a:r>
            <a:r>
              <a:rPr kumimoji="0" lang="en-US" altLang="en-US" sz="5400" b="0" i="0" u="none" strike="noStrike" cap="none" normalizeH="0" baseline="0" dirty="0" smtClean="0">
                <a:ln>
                  <a:noFill/>
                </a:ln>
                <a:solidFill>
                  <a:schemeClr val="tx1"/>
                </a:solidFill>
                <a:effectLst/>
              </a:rPr>
              <a:t> </a:t>
            </a:r>
            <a:endParaRPr kumimoji="0" lang="en-US" altLang="en-US" sz="5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0050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50838"/>
            <a:ext cx="8001000" cy="639762"/>
          </a:xfrm>
        </p:spPr>
        <p:txBody>
          <a:bodyPr>
            <a:normAutofit fontScale="90000"/>
          </a:bodyPr>
          <a:lstStyle/>
          <a:p>
            <a:pPr>
              <a:spcAft>
                <a:spcPts val="600"/>
              </a:spcAft>
            </a:pPr>
            <a:r>
              <a:rPr lang="en-US" b="1" dirty="0"/>
              <a:t>The challenge of reaching (sustainable) UHC</a:t>
            </a:r>
          </a:p>
        </p:txBody>
      </p:sp>
      <p:sp>
        <p:nvSpPr>
          <p:cNvPr id="4" name="CuadroTexto 140"/>
          <p:cNvSpPr txBox="1"/>
          <p:nvPr/>
        </p:nvSpPr>
        <p:spPr>
          <a:xfrm>
            <a:off x="3552967" y="2094915"/>
            <a:ext cx="2076632" cy="300082"/>
          </a:xfrm>
          <a:prstGeom prst="rect">
            <a:avLst/>
          </a:prstGeom>
          <a:noFill/>
        </p:spPr>
        <p:txBody>
          <a:bodyPr wrap="square" rtlCol="0">
            <a:spAutoFit/>
          </a:bodyPr>
          <a:lstStyle/>
          <a:p>
            <a:pPr algn="ctr"/>
            <a:r>
              <a:rPr lang="en-US" sz="1350" dirty="0">
                <a:solidFill>
                  <a:srgbClr val="343434"/>
                </a:solidFill>
              </a:rPr>
              <a:t>Total Health Expenditure</a:t>
            </a:r>
          </a:p>
        </p:txBody>
      </p:sp>
      <p:sp>
        <p:nvSpPr>
          <p:cNvPr id="5" name="CuadroTexto 141"/>
          <p:cNvSpPr txBox="1"/>
          <p:nvPr/>
        </p:nvSpPr>
        <p:spPr>
          <a:xfrm>
            <a:off x="2043708" y="5022351"/>
            <a:ext cx="3132348" cy="707886"/>
          </a:xfrm>
          <a:prstGeom prst="rect">
            <a:avLst/>
          </a:prstGeom>
          <a:noFill/>
        </p:spPr>
        <p:txBody>
          <a:bodyPr wrap="square" rtlCol="0">
            <a:spAutoFit/>
          </a:bodyPr>
          <a:lstStyle/>
          <a:p>
            <a:pPr algn="ctr"/>
            <a:endParaRPr lang="en-US" sz="2000" b="1" dirty="0">
              <a:solidFill>
                <a:srgbClr val="343434"/>
              </a:solidFill>
            </a:endParaRPr>
          </a:p>
          <a:p>
            <a:pPr algn="ctr"/>
            <a:r>
              <a:rPr lang="en-US" sz="2000" b="1" dirty="0">
                <a:solidFill>
                  <a:srgbClr val="343434"/>
                </a:solidFill>
              </a:rPr>
              <a:t>Breadth: </a:t>
            </a:r>
            <a:r>
              <a:rPr lang="en-US" sz="2000" dirty="0">
                <a:solidFill>
                  <a:srgbClr val="343434"/>
                </a:solidFill>
              </a:rPr>
              <a:t>who is covered?</a:t>
            </a:r>
          </a:p>
        </p:txBody>
      </p:sp>
      <p:sp>
        <p:nvSpPr>
          <p:cNvPr id="6" name="CuadroTexto 142"/>
          <p:cNvSpPr txBox="1"/>
          <p:nvPr/>
        </p:nvSpPr>
        <p:spPr>
          <a:xfrm rot="18947272">
            <a:off x="5253954" y="4405800"/>
            <a:ext cx="2181256" cy="1015663"/>
          </a:xfrm>
          <a:prstGeom prst="rect">
            <a:avLst/>
          </a:prstGeom>
          <a:noFill/>
        </p:spPr>
        <p:txBody>
          <a:bodyPr wrap="square" rtlCol="0">
            <a:spAutoFit/>
          </a:bodyPr>
          <a:lstStyle/>
          <a:p>
            <a:pPr algn="ctr"/>
            <a:r>
              <a:rPr lang="en-US" sz="2000" b="1" dirty="0">
                <a:solidFill>
                  <a:srgbClr val="343434"/>
                </a:solidFill>
              </a:rPr>
              <a:t>Depth: </a:t>
            </a:r>
            <a:r>
              <a:rPr lang="en-US" sz="2000" dirty="0">
                <a:solidFill>
                  <a:srgbClr val="343434"/>
                </a:solidFill>
              </a:rPr>
              <a:t>what benefits are covered?</a:t>
            </a:r>
          </a:p>
        </p:txBody>
      </p:sp>
      <p:cxnSp>
        <p:nvCxnSpPr>
          <p:cNvPr id="7" name="Conector recto de flecha 144"/>
          <p:cNvCxnSpPr/>
          <p:nvPr/>
        </p:nvCxnSpPr>
        <p:spPr>
          <a:xfrm flipV="1">
            <a:off x="5208741" y="3900835"/>
            <a:ext cx="1101137" cy="1158240"/>
          </a:xfrm>
          <a:prstGeom prst="straightConnector1">
            <a:avLst/>
          </a:prstGeom>
          <a:ln w="190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145"/>
          <p:cNvCxnSpPr/>
          <p:nvPr/>
        </p:nvCxnSpPr>
        <p:spPr>
          <a:xfrm flipH="1" flipV="1">
            <a:off x="2043711" y="5022346"/>
            <a:ext cx="3165031" cy="2"/>
          </a:xfrm>
          <a:prstGeom prst="straightConnector1">
            <a:avLst/>
          </a:prstGeom>
          <a:ln w="190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151"/>
          <p:cNvSpPr txBox="1"/>
          <p:nvPr/>
        </p:nvSpPr>
        <p:spPr>
          <a:xfrm>
            <a:off x="6550147" y="2846633"/>
            <a:ext cx="2011694" cy="1323439"/>
          </a:xfrm>
          <a:prstGeom prst="rect">
            <a:avLst/>
          </a:prstGeom>
          <a:noFill/>
        </p:spPr>
        <p:txBody>
          <a:bodyPr wrap="square" rtlCol="0">
            <a:spAutoFit/>
          </a:bodyPr>
          <a:lstStyle/>
          <a:p>
            <a:pPr algn="ctr"/>
            <a:r>
              <a:rPr lang="en-US" sz="2000" b="1" dirty="0">
                <a:solidFill>
                  <a:srgbClr val="343434"/>
                </a:solidFill>
              </a:rPr>
              <a:t>Height: </a:t>
            </a:r>
            <a:r>
              <a:rPr lang="en-US" sz="2000" dirty="0">
                <a:solidFill>
                  <a:srgbClr val="343434"/>
                </a:solidFill>
              </a:rPr>
              <a:t>what proportion of costs are covered?</a:t>
            </a:r>
          </a:p>
        </p:txBody>
      </p:sp>
      <p:cxnSp>
        <p:nvCxnSpPr>
          <p:cNvPr id="10" name="Conector recto de flecha 152"/>
          <p:cNvCxnSpPr/>
          <p:nvPr/>
        </p:nvCxnSpPr>
        <p:spPr>
          <a:xfrm flipH="1" flipV="1">
            <a:off x="6300192" y="2584427"/>
            <a:ext cx="9684" cy="1313693"/>
          </a:xfrm>
          <a:prstGeom prst="straightConnector1">
            <a:avLst/>
          </a:prstGeom>
          <a:ln w="190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157"/>
          <p:cNvCxnSpPr/>
          <p:nvPr/>
        </p:nvCxnSpPr>
        <p:spPr>
          <a:xfrm>
            <a:off x="3005826" y="2592707"/>
            <a:ext cx="0" cy="128653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Conector recto 158"/>
          <p:cNvCxnSpPr/>
          <p:nvPr/>
        </p:nvCxnSpPr>
        <p:spPr>
          <a:xfrm flipH="1">
            <a:off x="2043708" y="3888675"/>
            <a:ext cx="962118" cy="101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Conector recto 161"/>
          <p:cNvCxnSpPr/>
          <p:nvPr/>
        </p:nvCxnSpPr>
        <p:spPr>
          <a:xfrm flipH="1" flipV="1">
            <a:off x="3005831" y="3879247"/>
            <a:ext cx="3172943" cy="1886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Cubo 166"/>
          <p:cNvSpPr/>
          <p:nvPr/>
        </p:nvSpPr>
        <p:spPr>
          <a:xfrm>
            <a:off x="3160253" y="3799468"/>
            <a:ext cx="2538282" cy="1107209"/>
          </a:xfrm>
          <a:prstGeom prst="cube">
            <a:avLst>
              <a:gd name="adj" fmla="val 4181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43434"/>
              </a:solidFill>
            </a:endParaRPr>
          </a:p>
        </p:txBody>
      </p:sp>
      <p:sp>
        <p:nvSpPr>
          <p:cNvPr id="15" name="Cubo 169"/>
          <p:cNvSpPr/>
          <p:nvPr/>
        </p:nvSpPr>
        <p:spPr>
          <a:xfrm>
            <a:off x="2033718" y="2584417"/>
            <a:ext cx="4158462" cy="2322258"/>
          </a:xfrm>
          <a:prstGeom prst="cube">
            <a:avLst>
              <a:gd name="adj" fmla="val 422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43434"/>
              </a:solidFill>
            </a:endParaRPr>
          </a:p>
        </p:txBody>
      </p:sp>
      <p:cxnSp>
        <p:nvCxnSpPr>
          <p:cNvPr id="16" name="Conector recto de flecha 173"/>
          <p:cNvCxnSpPr>
            <a:stCxn id="14" idx="2"/>
          </p:cNvCxnSpPr>
          <p:nvPr/>
        </p:nvCxnSpPr>
        <p:spPr>
          <a:xfrm flipH="1">
            <a:off x="2043711" y="4584550"/>
            <a:ext cx="1116545" cy="49987"/>
          </a:xfrm>
          <a:prstGeom prst="straightConnector1">
            <a:avLst/>
          </a:prstGeom>
          <a:ln w="19050">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76"/>
          <p:cNvCxnSpPr>
            <a:endCxn id="14" idx="2"/>
          </p:cNvCxnSpPr>
          <p:nvPr/>
        </p:nvCxnSpPr>
        <p:spPr>
          <a:xfrm flipV="1">
            <a:off x="2083671" y="4584550"/>
            <a:ext cx="1076585" cy="49987"/>
          </a:xfrm>
          <a:prstGeom prst="straightConnector1">
            <a:avLst/>
          </a:prstGeom>
          <a:ln w="19050">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 name="CuadroTexto 180"/>
          <p:cNvSpPr txBox="1"/>
          <p:nvPr/>
        </p:nvSpPr>
        <p:spPr>
          <a:xfrm>
            <a:off x="2083668" y="4339714"/>
            <a:ext cx="1070130" cy="253916"/>
          </a:xfrm>
          <a:prstGeom prst="rect">
            <a:avLst/>
          </a:prstGeom>
          <a:noFill/>
        </p:spPr>
        <p:txBody>
          <a:bodyPr wrap="square" rtlCol="0">
            <a:spAutoFit/>
          </a:bodyPr>
          <a:lstStyle/>
          <a:p>
            <a:pPr algn="ctr"/>
            <a:r>
              <a:rPr lang="en-US" sz="1050" dirty="0">
                <a:solidFill>
                  <a:srgbClr val="343434"/>
                </a:solidFill>
              </a:rPr>
              <a:t>Extend base</a:t>
            </a:r>
          </a:p>
        </p:txBody>
      </p:sp>
      <p:sp>
        <p:nvSpPr>
          <p:cNvPr id="19" name="CuadroTexto 181"/>
          <p:cNvSpPr txBox="1"/>
          <p:nvPr/>
        </p:nvSpPr>
        <p:spPr>
          <a:xfrm>
            <a:off x="3262558" y="3742416"/>
            <a:ext cx="1031441" cy="253916"/>
          </a:xfrm>
          <a:prstGeom prst="rect">
            <a:avLst/>
          </a:prstGeom>
          <a:noFill/>
        </p:spPr>
        <p:txBody>
          <a:bodyPr wrap="square" rtlCol="0">
            <a:spAutoFit/>
          </a:bodyPr>
          <a:lstStyle/>
          <a:p>
            <a:pPr algn="ctr"/>
            <a:r>
              <a:rPr lang="en-US" sz="1050" dirty="0">
                <a:solidFill>
                  <a:srgbClr val="343434"/>
                </a:solidFill>
              </a:rPr>
              <a:t>Copayments</a:t>
            </a:r>
          </a:p>
        </p:txBody>
      </p:sp>
      <p:sp>
        <p:nvSpPr>
          <p:cNvPr id="20" name="CuadroTexto 182"/>
          <p:cNvSpPr txBox="1"/>
          <p:nvPr/>
        </p:nvSpPr>
        <p:spPr>
          <a:xfrm>
            <a:off x="5122050" y="3354828"/>
            <a:ext cx="918306" cy="415498"/>
          </a:xfrm>
          <a:prstGeom prst="rect">
            <a:avLst/>
          </a:prstGeom>
          <a:noFill/>
        </p:spPr>
        <p:txBody>
          <a:bodyPr wrap="square" rtlCol="0">
            <a:spAutoFit/>
          </a:bodyPr>
          <a:lstStyle/>
          <a:p>
            <a:pPr algn="ctr"/>
            <a:r>
              <a:rPr lang="en-US" sz="1050" dirty="0">
                <a:solidFill>
                  <a:srgbClr val="343434"/>
                </a:solidFill>
              </a:rPr>
              <a:t>Include services</a:t>
            </a:r>
          </a:p>
        </p:txBody>
      </p:sp>
      <p:cxnSp>
        <p:nvCxnSpPr>
          <p:cNvPr id="21" name="Conector recto de flecha 186"/>
          <p:cNvCxnSpPr/>
          <p:nvPr/>
        </p:nvCxnSpPr>
        <p:spPr>
          <a:xfrm>
            <a:off x="4382979" y="3562575"/>
            <a:ext cx="0" cy="676515"/>
          </a:xfrm>
          <a:prstGeom prst="straightConnector1">
            <a:avLst/>
          </a:prstGeom>
          <a:ln w="15875">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187"/>
          <p:cNvCxnSpPr/>
          <p:nvPr/>
        </p:nvCxnSpPr>
        <p:spPr>
          <a:xfrm flipV="1">
            <a:off x="4378846" y="3562577"/>
            <a:ext cx="4136" cy="635127"/>
          </a:xfrm>
          <a:prstGeom prst="straightConnector1">
            <a:avLst/>
          </a:prstGeom>
          <a:ln w="15875">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191"/>
          <p:cNvCxnSpPr/>
          <p:nvPr/>
        </p:nvCxnSpPr>
        <p:spPr>
          <a:xfrm flipH="1">
            <a:off x="5759307" y="3620062"/>
            <a:ext cx="562098" cy="537852"/>
          </a:xfrm>
          <a:prstGeom prst="straightConnector1">
            <a:avLst/>
          </a:prstGeom>
          <a:ln w="15875">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196"/>
          <p:cNvCxnSpPr/>
          <p:nvPr/>
        </p:nvCxnSpPr>
        <p:spPr>
          <a:xfrm flipV="1">
            <a:off x="5759310" y="3580850"/>
            <a:ext cx="562097" cy="577064"/>
          </a:xfrm>
          <a:prstGeom prst="straightConnector1">
            <a:avLst/>
          </a:prstGeom>
          <a:ln w="15875">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5" name="CuadroTexto 201"/>
          <p:cNvSpPr txBox="1"/>
          <p:nvPr/>
        </p:nvSpPr>
        <p:spPr>
          <a:xfrm>
            <a:off x="3712899" y="4374339"/>
            <a:ext cx="1070130" cy="253916"/>
          </a:xfrm>
          <a:prstGeom prst="rect">
            <a:avLst/>
          </a:prstGeom>
          <a:noFill/>
        </p:spPr>
        <p:txBody>
          <a:bodyPr wrap="square" rtlCol="0">
            <a:spAutoFit/>
          </a:bodyPr>
          <a:lstStyle/>
          <a:p>
            <a:pPr algn="ctr"/>
            <a:r>
              <a:rPr lang="en-US" sz="1050" b="1" dirty="0">
                <a:solidFill>
                  <a:srgbClr val="343434"/>
                </a:solidFill>
              </a:rPr>
              <a:t>Public spending</a:t>
            </a:r>
          </a:p>
        </p:txBody>
      </p:sp>
      <p:sp>
        <p:nvSpPr>
          <p:cNvPr id="26" name="CuadroTexto 1"/>
          <p:cNvSpPr txBox="1"/>
          <p:nvPr/>
        </p:nvSpPr>
        <p:spPr>
          <a:xfrm>
            <a:off x="1111385" y="5943600"/>
            <a:ext cx="7343288" cy="338554"/>
          </a:xfrm>
          <a:prstGeom prst="rect">
            <a:avLst/>
          </a:prstGeom>
          <a:noFill/>
        </p:spPr>
        <p:txBody>
          <a:bodyPr wrap="square" rtlCol="0">
            <a:spAutoFit/>
          </a:bodyPr>
          <a:lstStyle/>
          <a:p>
            <a:r>
              <a:rPr lang="en-US" sz="1600" b="1" dirty="0">
                <a:solidFill>
                  <a:srgbClr val="343434"/>
                </a:solidFill>
              </a:rPr>
              <a:t>Source: </a:t>
            </a:r>
            <a:r>
              <a:rPr lang="en-US" sz="1600" i="1" dirty="0">
                <a:solidFill>
                  <a:srgbClr val="343434"/>
                </a:solidFill>
              </a:rPr>
              <a:t>The World Health Report </a:t>
            </a:r>
            <a:r>
              <a:rPr lang="en-US" sz="1600" dirty="0">
                <a:solidFill>
                  <a:srgbClr val="343434"/>
                </a:solidFill>
              </a:rPr>
              <a:t>(OMS, 2008), modified by HE, Castro 2014</a:t>
            </a:r>
          </a:p>
        </p:txBody>
      </p:sp>
      <p:sp>
        <p:nvSpPr>
          <p:cNvPr id="27" name="Cubo 27"/>
          <p:cNvSpPr/>
          <p:nvPr/>
        </p:nvSpPr>
        <p:spPr>
          <a:xfrm>
            <a:off x="1528554" y="2367829"/>
            <a:ext cx="4816031" cy="2691246"/>
          </a:xfrm>
          <a:prstGeom prst="cube">
            <a:avLst>
              <a:gd name="adj" fmla="val 42297"/>
            </a:avLst>
          </a:prstGeom>
          <a:noFill/>
          <a:ln>
            <a:solidFill>
              <a:schemeClr val="accent3">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dirty="0">
              <a:solidFill>
                <a:srgbClr val="343434"/>
              </a:solidFill>
            </a:endParaRPr>
          </a:p>
        </p:txBody>
      </p:sp>
      <p:sp>
        <p:nvSpPr>
          <p:cNvPr id="28" name="TextBox 11"/>
          <p:cNvSpPr txBox="1"/>
          <p:nvPr/>
        </p:nvSpPr>
        <p:spPr>
          <a:xfrm rot="20255744">
            <a:off x="1135367" y="2389569"/>
            <a:ext cx="6598574" cy="2308324"/>
          </a:xfrm>
          <a:prstGeom prst="rect">
            <a:avLst/>
          </a:prstGeom>
          <a:solidFill>
            <a:schemeClr val="bg1"/>
          </a:solidFill>
        </p:spPr>
        <p:txBody>
          <a:bodyPr wrap="square" rtlCol="0">
            <a:spAutoFit/>
          </a:bodyPr>
          <a:lstStyle/>
          <a:p>
            <a:pPr algn="ctr"/>
            <a:r>
              <a:rPr lang="en-US" sz="7200" b="1" dirty="0">
                <a:solidFill>
                  <a:srgbClr val="FF0000"/>
                </a:solidFill>
              </a:rPr>
              <a:t>OPTION 1</a:t>
            </a:r>
          </a:p>
          <a:p>
            <a:pPr algn="ctr"/>
            <a:r>
              <a:rPr lang="en-US" sz="7200" b="1" dirty="0">
                <a:solidFill>
                  <a:srgbClr val="FF0000"/>
                </a:solidFill>
              </a:rPr>
              <a:t>More resources</a:t>
            </a:r>
          </a:p>
        </p:txBody>
      </p:sp>
    </p:spTree>
    <p:extLst>
      <p:ext uri="{BB962C8B-B14F-4D97-AF65-F5344CB8AC3E}">
        <p14:creationId xmlns:p14="http://schemas.microsoft.com/office/powerpoint/2010/main" val="153686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50838"/>
            <a:ext cx="7924800" cy="639762"/>
          </a:xfrm>
        </p:spPr>
        <p:txBody>
          <a:bodyPr>
            <a:normAutofit fontScale="90000"/>
          </a:bodyPr>
          <a:lstStyle/>
          <a:p>
            <a:pPr>
              <a:spcAft>
                <a:spcPts val="600"/>
              </a:spcAft>
            </a:pPr>
            <a:r>
              <a:rPr lang="en-US" b="1" dirty="0"/>
              <a:t>The challenge of reaching (sustainable) UHC</a:t>
            </a:r>
          </a:p>
        </p:txBody>
      </p:sp>
      <p:cxnSp>
        <p:nvCxnSpPr>
          <p:cNvPr id="32" name="Conector recto de flecha 144"/>
          <p:cNvCxnSpPr/>
          <p:nvPr/>
        </p:nvCxnSpPr>
        <p:spPr>
          <a:xfrm flipV="1">
            <a:off x="5200743" y="3954769"/>
            <a:ext cx="1109134" cy="1091376"/>
          </a:xfrm>
          <a:prstGeom prst="straightConnector1">
            <a:avLst/>
          </a:prstGeom>
          <a:ln w="190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145"/>
          <p:cNvCxnSpPr/>
          <p:nvPr/>
        </p:nvCxnSpPr>
        <p:spPr>
          <a:xfrm flipH="1">
            <a:off x="2043708" y="5007599"/>
            <a:ext cx="3132348" cy="14753"/>
          </a:xfrm>
          <a:prstGeom prst="straightConnector1">
            <a:avLst/>
          </a:prstGeom>
          <a:ln w="190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152"/>
          <p:cNvCxnSpPr/>
          <p:nvPr/>
        </p:nvCxnSpPr>
        <p:spPr>
          <a:xfrm flipV="1">
            <a:off x="6309876" y="2584417"/>
            <a:ext cx="0" cy="1313694"/>
          </a:xfrm>
          <a:prstGeom prst="straightConnector1">
            <a:avLst/>
          </a:prstGeom>
          <a:ln w="190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157"/>
          <p:cNvCxnSpPr/>
          <p:nvPr/>
        </p:nvCxnSpPr>
        <p:spPr>
          <a:xfrm>
            <a:off x="3005826" y="2592707"/>
            <a:ext cx="0" cy="128653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Conector recto 158"/>
          <p:cNvCxnSpPr/>
          <p:nvPr/>
        </p:nvCxnSpPr>
        <p:spPr>
          <a:xfrm flipH="1">
            <a:off x="2043708" y="3888675"/>
            <a:ext cx="962118" cy="101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Conector recto 161"/>
          <p:cNvCxnSpPr/>
          <p:nvPr/>
        </p:nvCxnSpPr>
        <p:spPr>
          <a:xfrm flipH="1" flipV="1">
            <a:off x="3005831" y="3879247"/>
            <a:ext cx="3172943" cy="1886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9" name="Cubo 166"/>
          <p:cNvSpPr/>
          <p:nvPr/>
        </p:nvSpPr>
        <p:spPr>
          <a:xfrm>
            <a:off x="3144902" y="3786115"/>
            <a:ext cx="2538282" cy="1107209"/>
          </a:xfrm>
          <a:prstGeom prst="cube">
            <a:avLst>
              <a:gd name="adj" fmla="val 4181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43434"/>
              </a:solidFill>
            </a:endParaRPr>
          </a:p>
        </p:txBody>
      </p:sp>
      <p:sp>
        <p:nvSpPr>
          <p:cNvPr id="40" name="Cubo 169"/>
          <p:cNvSpPr/>
          <p:nvPr/>
        </p:nvSpPr>
        <p:spPr>
          <a:xfrm>
            <a:off x="2033718" y="2584417"/>
            <a:ext cx="4158462" cy="2322258"/>
          </a:xfrm>
          <a:prstGeom prst="cube">
            <a:avLst>
              <a:gd name="adj" fmla="val 422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43434"/>
              </a:solidFill>
            </a:endParaRPr>
          </a:p>
        </p:txBody>
      </p:sp>
      <p:cxnSp>
        <p:nvCxnSpPr>
          <p:cNvPr id="41" name="Conector recto de flecha 173"/>
          <p:cNvCxnSpPr>
            <a:stCxn id="39" idx="2"/>
          </p:cNvCxnSpPr>
          <p:nvPr/>
        </p:nvCxnSpPr>
        <p:spPr>
          <a:xfrm flipH="1" flipV="1">
            <a:off x="2074772" y="4547752"/>
            <a:ext cx="1070130" cy="23432"/>
          </a:xfrm>
          <a:prstGeom prst="straightConnector1">
            <a:avLst/>
          </a:prstGeom>
          <a:ln w="19050">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176"/>
          <p:cNvCxnSpPr/>
          <p:nvPr/>
        </p:nvCxnSpPr>
        <p:spPr>
          <a:xfrm>
            <a:off x="2151720" y="4548568"/>
            <a:ext cx="972108" cy="23432"/>
          </a:xfrm>
          <a:prstGeom prst="straightConnector1">
            <a:avLst/>
          </a:prstGeom>
          <a:ln w="19050">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43" name="CuadroTexto 180"/>
          <p:cNvSpPr txBox="1"/>
          <p:nvPr/>
        </p:nvSpPr>
        <p:spPr>
          <a:xfrm>
            <a:off x="2083668" y="4339714"/>
            <a:ext cx="1070130" cy="253916"/>
          </a:xfrm>
          <a:prstGeom prst="rect">
            <a:avLst/>
          </a:prstGeom>
          <a:noFill/>
        </p:spPr>
        <p:txBody>
          <a:bodyPr wrap="square" rtlCol="0">
            <a:spAutoFit/>
          </a:bodyPr>
          <a:lstStyle/>
          <a:p>
            <a:pPr algn="ctr"/>
            <a:r>
              <a:rPr lang="en-US" sz="1050" dirty="0">
                <a:solidFill>
                  <a:srgbClr val="343434"/>
                </a:solidFill>
              </a:rPr>
              <a:t>Extend base</a:t>
            </a:r>
          </a:p>
        </p:txBody>
      </p:sp>
      <p:sp>
        <p:nvSpPr>
          <p:cNvPr id="44" name="CuadroTexto 181"/>
          <p:cNvSpPr txBox="1"/>
          <p:nvPr/>
        </p:nvSpPr>
        <p:spPr>
          <a:xfrm>
            <a:off x="3417272" y="3789123"/>
            <a:ext cx="940558" cy="253916"/>
          </a:xfrm>
          <a:prstGeom prst="rect">
            <a:avLst/>
          </a:prstGeom>
          <a:noFill/>
        </p:spPr>
        <p:txBody>
          <a:bodyPr wrap="square" rtlCol="0">
            <a:spAutoFit/>
          </a:bodyPr>
          <a:lstStyle/>
          <a:p>
            <a:pPr algn="ctr"/>
            <a:r>
              <a:rPr lang="en-US" sz="1050" dirty="0">
                <a:solidFill>
                  <a:srgbClr val="343434"/>
                </a:solidFill>
              </a:rPr>
              <a:t>copayments</a:t>
            </a:r>
          </a:p>
        </p:txBody>
      </p:sp>
      <p:sp>
        <p:nvSpPr>
          <p:cNvPr id="45" name="CuadroTexto 182"/>
          <p:cNvSpPr txBox="1"/>
          <p:nvPr/>
        </p:nvSpPr>
        <p:spPr>
          <a:xfrm>
            <a:off x="5208740" y="3300603"/>
            <a:ext cx="1070130" cy="415498"/>
          </a:xfrm>
          <a:prstGeom prst="rect">
            <a:avLst/>
          </a:prstGeom>
          <a:noFill/>
        </p:spPr>
        <p:txBody>
          <a:bodyPr wrap="square" rtlCol="0">
            <a:spAutoFit/>
          </a:bodyPr>
          <a:lstStyle/>
          <a:p>
            <a:pPr algn="ctr"/>
            <a:r>
              <a:rPr lang="en-US" sz="1050" dirty="0">
                <a:solidFill>
                  <a:srgbClr val="343434"/>
                </a:solidFill>
              </a:rPr>
              <a:t>Include </a:t>
            </a:r>
          </a:p>
          <a:p>
            <a:pPr algn="ctr"/>
            <a:r>
              <a:rPr lang="en-US" sz="1050" dirty="0">
                <a:solidFill>
                  <a:srgbClr val="343434"/>
                </a:solidFill>
              </a:rPr>
              <a:t>services</a:t>
            </a:r>
          </a:p>
        </p:txBody>
      </p:sp>
      <p:cxnSp>
        <p:nvCxnSpPr>
          <p:cNvPr id="46" name="Conector recto de flecha 186"/>
          <p:cNvCxnSpPr/>
          <p:nvPr/>
        </p:nvCxnSpPr>
        <p:spPr>
          <a:xfrm>
            <a:off x="4419600" y="3562575"/>
            <a:ext cx="0" cy="676515"/>
          </a:xfrm>
          <a:prstGeom prst="straightConnector1">
            <a:avLst/>
          </a:prstGeom>
          <a:ln w="15875">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187"/>
          <p:cNvCxnSpPr/>
          <p:nvPr/>
        </p:nvCxnSpPr>
        <p:spPr>
          <a:xfrm flipV="1">
            <a:off x="4415464" y="3581400"/>
            <a:ext cx="4136" cy="635127"/>
          </a:xfrm>
          <a:prstGeom prst="straightConnector1">
            <a:avLst/>
          </a:prstGeom>
          <a:ln w="15875">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191"/>
          <p:cNvCxnSpPr>
            <a:endCxn id="39" idx="5"/>
          </p:cNvCxnSpPr>
          <p:nvPr/>
        </p:nvCxnSpPr>
        <p:spPr>
          <a:xfrm flipH="1">
            <a:off x="5683184" y="3619937"/>
            <a:ext cx="438710" cy="488302"/>
          </a:xfrm>
          <a:prstGeom prst="straightConnector1">
            <a:avLst/>
          </a:prstGeom>
          <a:ln w="15875">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196"/>
          <p:cNvCxnSpPr>
            <a:stCxn id="39" idx="5"/>
          </p:cNvCxnSpPr>
          <p:nvPr/>
        </p:nvCxnSpPr>
        <p:spPr>
          <a:xfrm flipV="1">
            <a:off x="5683188" y="3619937"/>
            <a:ext cx="460151" cy="488302"/>
          </a:xfrm>
          <a:prstGeom prst="straightConnector1">
            <a:avLst/>
          </a:prstGeom>
          <a:ln w="15875">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50" name="CuadroTexto 201"/>
          <p:cNvSpPr txBox="1"/>
          <p:nvPr/>
        </p:nvSpPr>
        <p:spPr>
          <a:xfrm>
            <a:off x="3712899" y="4374339"/>
            <a:ext cx="1070130" cy="253916"/>
          </a:xfrm>
          <a:prstGeom prst="rect">
            <a:avLst/>
          </a:prstGeom>
          <a:noFill/>
        </p:spPr>
        <p:txBody>
          <a:bodyPr wrap="square" rtlCol="0">
            <a:spAutoFit/>
          </a:bodyPr>
          <a:lstStyle/>
          <a:p>
            <a:pPr algn="ctr"/>
            <a:r>
              <a:rPr lang="en-US" sz="1050" b="1" dirty="0">
                <a:solidFill>
                  <a:srgbClr val="343434"/>
                </a:solidFill>
              </a:rPr>
              <a:t>Public spending</a:t>
            </a:r>
          </a:p>
        </p:txBody>
      </p:sp>
      <p:sp>
        <p:nvSpPr>
          <p:cNvPr id="52" name="Cubo 27"/>
          <p:cNvSpPr/>
          <p:nvPr/>
        </p:nvSpPr>
        <p:spPr>
          <a:xfrm>
            <a:off x="2043710" y="2584417"/>
            <a:ext cx="4135063" cy="2343084"/>
          </a:xfrm>
          <a:prstGeom prst="cube">
            <a:avLst>
              <a:gd name="adj" fmla="val 42297"/>
            </a:avLst>
          </a:prstGeom>
          <a:noFill/>
          <a:ln>
            <a:solidFill>
              <a:schemeClr val="accent3">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dirty="0">
              <a:solidFill>
                <a:srgbClr val="343434"/>
              </a:solidFill>
            </a:endParaRPr>
          </a:p>
        </p:txBody>
      </p:sp>
      <p:sp>
        <p:nvSpPr>
          <p:cNvPr id="55" name="CuadroTexto 140"/>
          <p:cNvSpPr txBox="1"/>
          <p:nvPr/>
        </p:nvSpPr>
        <p:spPr>
          <a:xfrm>
            <a:off x="3553986" y="2122031"/>
            <a:ext cx="2076632" cy="300082"/>
          </a:xfrm>
          <a:prstGeom prst="rect">
            <a:avLst/>
          </a:prstGeom>
          <a:noFill/>
        </p:spPr>
        <p:txBody>
          <a:bodyPr wrap="square" rtlCol="0">
            <a:spAutoFit/>
          </a:bodyPr>
          <a:lstStyle/>
          <a:p>
            <a:pPr algn="ctr"/>
            <a:r>
              <a:rPr lang="en-US" sz="1350" dirty="0">
                <a:solidFill>
                  <a:srgbClr val="343434"/>
                </a:solidFill>
              </a:rPr>
              <a:t>Total Health Expenditure</a:t>
            </a:r>
          </a:p>
        </p:txBody>
      </p:sp>
      <p:sp>
        <p:nvSpPr>
          <p:cNvPr id="56" name="CuadroTexto 151"/>
          <p:cNvSpPr txBox="1"/>
          <p:nvPr/>
        </p:nvSpPr>
        <p:spPr>
          <a:xfrm>
            <a:off x="6550147" y="2846633"/>
            <a:ext cx="2011694" cy="1323439"/>
          </a:xfrm>
          <a:prstGeom prst="rect">
            <a:avLst/>
          </a:prstGeom>
          <a:noFill/>
        </p:spPr>
        <p:txBody>
          <a:bodyPr wrap="square" rtlCol="0">
            <a:spAutoFit/>
          </a:bodyPr>
          <a:lstStyle/>
          <a:p>
            <a:pPr algn="ctr"/>
            <a:r>
              <a:rPr lang="en-US" sz="2000" b="1" dirty="0">
                <a:solidFill>
                  <a:srgbClr val="343434"/>
                </a:solidFill>
              </a:rPr>
              <a:t>Height: </a:t>
            </a:r>
            <a:r>
              <a:rPr lang="en-US" sz="2000" dirty="0">
                <a:solidFill>
                  <a:srgbClr val="343434"/>
                </a:solidFill>
              </a:rPr>
              <a:t>what proportion of costs are covered?</a:t>
            </a:r>
          </a:p>
        </p:txBody>
      </p:sp>
      <p:sp>
        <p:nvSpPr>
          <p:cNvPr id="57" name="CuadroTexto 141"/>
          <p:cNvSpPr txBox="1"/>
          <p:nvPr/>
        </p:nvSpPr>
        <p:spPr>
          <a:xfrm>
            <a:off x="2043708" y="5022351"/>
            <a:ext cx="3132348" cy="400110"/>
          </a:xfrm>
          <a:prstGeom prst="rect">
            <a:avLst/>
          </a:prstGeom>
          <a:noFill/>
        </p:spPr>
        <p:txBody>
          <a:bodyPr wrap="square" rtlCol="0">
            <a:spAutoFit/>
          </a:bodyPr>
          <a:lstStyle/>
          <a:p>
            <a:pPr algn="ctr"/>
            <a:r>
              <a:rPr lang="en-US" sz="2000" b="1" dirty="0">
                <a:solidFill>
                  <a:srgbClr val="343434"/>
                </a:solidFill>
              </a:rPr>
              <a:t>Breadth: </a:t>
            </a:r>
            <a:r>
              <a:rPr lang="en-US" sz="2000" dirty="0">
                <a:solidFill>
                  <a:srgbClr val="343434"/>
                </a:solidFill>
              </a:rPr>
              <a:t>who is covered?</a:t>
            </a:r>
          </a:p>
        </p:txBody>
      </p:sp>
      <p:sp>
        <p:nvSpPr>
          <p:cNvPr id="58" name="CuadroTexto 142"/>
          <p:cNvSpPr txBox="1"/>
          <p:nvPr/>
        </p:nvSpPr>
        <p:spPr>
          <a:xfrm rot="18947272">
            <a:off x="5253954" y="4405800"/>
            <a:ext cx="2181256" cy="1015663"/>
          </a:xfrm>
          <a:prstGeom prst="rect">
            <a:avLst/>
          </a:prstGeom>
          <a:noFill/>
        </p:spPr>
        <p:txBody>
          <a:bodyPr wrap="square" rtlCol="0">
            <a:spAutoFit/>
          </a:bodyPr>
          <a:lstStyle/>
          <a:p>
            <a:pPr algn="ctr"/>
            <a:r>
              <a:rPr lang="en-US" sz="2000" b="1" dirty="0">
                <a:solidFill>
                  <a:srgbClr val="343434"/>
                </a:solidFill>
              </a:rPr>
              <a:t>Depth: </a:t>
            </a:r>
            <a:r>
              <a:rPr lang="en-US" sz="2000" dirty="0">
                <a:solidFill>
                  <a:srgbClr val="343434"/>
                </a:solidFill>
              </a:rPr>
              <a:t>what benefits are covered?</a:t>
            </a:r>
          </a:p>
        </p:txBody>
      </p:sp>
      <p:sp>
        <p:nvSpPr>
          <p:cNvPr id="59" name="TextBox 11"/>
          <p:cNvSpPr txBox="1"/>
          <p:nvPr/>
        </p:nvSpPr>
        <p:spPr>
          <a:xfrm rot="20390075">
            <a:off x="1265667" y="2483028"/>
            <a:ext cx="6653270" cy="2308324"/>
          </a:xfrm>
          <a:prstGeom prst="rect">
            <a:avLst/>
          </a:prstGeom>
          <a:solidFill>
            <a:schemeClr val="bg1"/>
          </a:solidFill>
        </p:spPr>
        <p:txBody>
          <a:bodyPr wrap="square" rtlCol="0">
            <a:spAutoFit/>
          </a:bodyPr>
          <a:lstStyle/>
          <a:p>
            <a:pPr algn="ctr"/>
            <a:r>
              <a:rPr lang="en-US" sz="7200" b="1" dirty="0">
                <a:solidFill>
                  <a:srgbClr val="FF0000"/>
                </a:solidFill>
              </a:rPr>
              <a:t>OPTION 2</a:t>
            </a:r>
          </a:p>
          <a:p>
            <a:pPr algn="ctr"/>
            <a:r>
              <a:rPr lang="en-US" sz="7200" b="1" dirty="0">
                <a:solidFill>
                  <a:srgbClr val="FF0000"/>
                </a:solidFill>
              </a:rPr>
              <a:t>More efficient</a:t>
            </a:r>
          </a:p>
        </p:txBody>
      </p:sp>
      <p:sp>
        <p:nvSpPr>
          <p:cNvPr id="28" name="CuadroTexto 1"/>
          <p:cNvSpPr txBox="1"/>
          <p:nvPr/>
        </p:nvSpPr>
        <p:spPr>
          <a:xfrm>
            <a:off x="1111385" y="5943600"/>
            <a:ext cx="7343288" cy="338554"/>
          </a:xfrm>
          <a:prstGeom prst="rect">
            <a:avLst/>
          </a:prstGeom>
          <a:noFill/>
        </p:spPr>
        <p:txBody>
          <a:bodyPr wrap="square" rtlCol="0">
            <a:spAutoFit/>
          </a:bodyPr>
          <a:lstStyle/>
          <a:p>
            <a:r>
              <a:rPr lang="en-US" sz="1600" b="1" dirty="0">
                <a:solidFill>
                  <a:srgbClr val="343434"/>
                </a:solidFill>
              </a:rPr>
              <a:t>Source: </a:t>
            </a:r>
            <a:r>
              <a:rPr lang="en-US" sz="1600" i="1" dirty="0">
                <a:solidFill>
                  <a:srgbClr val="343434"/>
                </a:solidFill>
              </a:rPr>
              <a:t>The World Health Report </a:t>
            </a:r>
            <a:r>
              <a:rPr lang="en-US" sz="1600" dirty="0">
                <a:solidFill>
                  <a:srgbClr val="343434"/>
                </a:solidFill>
              </a:rPr>
              <a:t>(OMS, 2008), modified by HE, Castro 2014</a:t>
            </a:r>
          </a:p>
        </p:txBody>
      </p:sp>
    </p:spTree>
    <p:extLst>
      <p:ext uri="{BB962C8B-B14F-4D97-AF65-F5344CB8AC3E}">
        <p14:creationId xmlns:p14="http://schemas.microsoft.com/office/powerpoint/2010/main" val="300365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50838"/>
            <a:ext cx="8001000" cy="639762"/>
          </a:xfrm>
        </p:spPr>
        <p:txBody>
          <a:bodyPr>
            <a:normAutofit fontScale="90000"/>
          </a:bodyPr>
          <a:lstStyle/>
          <a:p>
            <a:pPr>
              <a:spcAft>
                <a:spcPts val="600"/>
              </a:spcAft>
            </a:pPr>
            <a:r>
              <a:rPr lang="en-US" b="1" dirty="0"/>
              <a:t>The challenge of reaching (sustainable) UHC</a:t>
            </a:r>
          </a:p>
        </p:txBody>
      </p:sp>
      <p:cxnSp>
        <p:nvCxnSpPr>
          <p:cNvPr id="31" name="Conector recto de flecha 144"/>
          <p:cNvCxnSpPr/>
          <p:nvPr/>
        </p:nvCxnSpPr>
        <p:spPr>
          <a:xfrm flipV="1">
            <a:off x="5176056" y="3898111"/>
            <a:ext cx="1124140" cy="1127229"/>
          </a:xfrm>
          <a:prstGeom prst="straightConnector1">
            <a:avLst/>
          </a:prstGeom>
          <a:ln w="190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145"/>
          <p:cNvCxnSpPr/>
          <p:nvPr/>
        </p:nvCxnSpPr>
        <p:spPr>
          <a:xfrm flipH="1">
            <a:off x="2043713" y="5022346"/>
            <a:ext cx="3132343" cy="0"/>
          </a:xfrm>
          <a:prstGeom prst="straightConnector1">
            <a:avLst/>
          </a:prstGeom>
          <a:ln w="190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157"/>
          <p:cNvCxnSpPr/>
          <p:nvPr/>
        </p:nvCxnSpPr>
        <p:spPr>
          <a:xfrm>
            <a:off x="3005826" y="2592707"/>
            <a:ext cx="0" cy="128653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0" name="Conector recto 158"/>
          <p:cNvCxnSpPr/>
          <p:nvPr/>
        </p:nvCxnSpPr>
        <p:spPr>
          <a:xfrm flipH="1">
            <a:off x="2043708" y="3888675"/>
            <a:ext cx="962118" cy="1018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1" name="Conector recto 161"/>
          <p:cNvCxnSpPr/>
          <p:nvPr/>
        </p:nvCxnSpPr>
        <p:spPr>
          <a:xfrm flipH="1" flipV="1">
            <a:off x="3005831" y="3879247"/>
            <a:ext cx="3172943" cy="1886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2" name="Conector recto de flecha 173"/>
          <p:cNvCxnSpPr/>
          <p:nvPr/>
        </p:nvCxnSpPr>
        <p:spPr>
          <a:xfrm flipH="1">
            <a:off x="2043714" y="4610566"/>
            <a:ext cx="1561180" cy="37634"/>
          </a:xfrm>
          <a:prstGeom prst="straightConnector1">
            <a:avLst/>
          </a:prstGeom>
          <a:ln w="19050">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176"/>
          <p:cNvCxnSpPr/>
          <p:nvPr/>
        </p:nvCxnSpPr>
        <p:spPr>
          <a:xfrm flipV="1">
            <a:off x="2162120" y="4615293"/>
            <a:ext cx="1537044" cy="41821"/>
          </a:xfrm>
          <a:prstGeom prst="straightConnector1">
            <a:avLst/>
          </a:prstGeom>
          <a:ln w="19050">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64" name="CuadroTexto 180"/>
          <p:cNvSpPr txBox="1"/>
          <p:nvPr/>
        </p:nvSpPr>
        <p:spPr>
          <a:xfrm>
            <a:off x="2265352" y="4356650"/>
            <a:ext cx="1561490" cy="253916"/>
          </a:xfrm>
          <a:prstGeom prst="rect">
            <a:avLst/>
          </a:prstGeom>
          <a:noFill/>
        </p:spPr>
        <p:txBody>
          <a:bodyPr wrap="square" rtlCol="0">
            <a:spAutoFit/>
          </a:bodyPr>
          <a:lstStyle/>
          <a:p>
            <a:pPr algn="ctr"/>
            <a:r>
              <a:rPr lang="en-US" sz="1050" b="1" dirty="0">
                <a:solidFill>
                  <a:srgbClr val="343434"/>
                </a:solidFill>
              </a:rPr>
              <a:t>Shrink base?</a:t>
            </a:r>
          </a:p>
        </p:txBody>
      </p:sp>
      <p:sp>
        <p:nvSpPr>
          <p:cNvPr id="65" name="CuadroTexto 181"/>
          <p:cNvSpPr txBox="1"/>
          <p:nvPr/>
        </p:nvSpPr>
        <p:spPr>
          <a:xfrm>
            <a:off x="3298113" y="3672391"/>
            <a:ext cx="949851" cy="253916"/>
          </a:xfrm>
          <a:prstGeom prst="rect">
            <a:avLst/>
          </a:prstGeom>
          <a:noFill/>
        </p:spPr>
        <p:txBody>
          <a:bodyPr wrap="square" rtlCol="0">
            <a:spAutoFit/>
          </a:bodyPr>
          <a:lstStyle/>
          <a:p>
            <a:pPr algn="ctr"/>
            <a:r>
              <a:rPr lang="en-US" sz="1050" dirty="0">
                <a:solidFill>
                  <a:srgbClr val="343434"/>
                </a:solidFill>
              </a:rPr>
              <a:t>copayments</a:t>
            </a:r>
          </a:p>
        </p:txBody>
      </p:sp>
      <p:sp>
        <p:nvSpPr>
          <p:cNvPr id="66" name="CuadroTexto 182"/>
          <p:cNvSpPr txBox="1"/>
          <p:nvPr/>
        </p:nvSpPr>
        <p:spPr>
          <a:xfrm>
            <a:off x="5163470" y="3493104"/>
            <a:ext cx="1070130" cy="253916"/>
          </a:xfrm>
          <a:prstGeom prst="rect">
            <a:avLst/>
          </a:prstGeom>
          <a:noFill/>
        </p:spPr>
        <p:txBody>
          <a:bodyPr wrap="square" rtlCol="0">
            <a:spAutoFit/>
          </a:bodyPr>
          <a:lstStyle/>
          <a:p>
            <a:pPr algn="ctr"/>
            <a:r>
              <a:rPr lang="en-US" sz="1050" dirty="0" err="1">
                <a:solidFill>
                  <a:srgbClr val="343434"/>
                </a:solidFill>
              </a:rPr>
              <a:t>Incluir</a:t>
            </a:r>
            <a:r>
              <a:rPr lang="en-US" sz="1050" dirty="0">
                <a:solidFill>
                  <a:srgbClr val="343434"/>
                </a:solidFill>
              </a:rPr>
              <a:t> </a:t>
            </a:r>
            <a:r>
              <a:rPr lang="en-US" sz="1050" dirty="0" err="1">
                <a:solidFill>
                  <a:srgbClr val="343434"/>
                </a:solidFill>
              </a:rPr>
              <a:t>servicios</a:t>
            </a:r>
            <a:endParaRPr lang="en-US" sz="1050" dirty="0">
              <a:solidFill>
                <a:srgbClr val="343434"/>
              </a:solidFill>
            </a:endParaRPr>
          </a:p>
        </p:txBody>
      </p:sp>
      <p:cxnSp>
        <p:nvCxnSpPr>
          <p:cNvPr id="68" name="Conector recto de flecha 191"/>
          <p:cNvCxnSpPr/>
          <p:nvPr/>
        </p:nvCxnSpPr>
        <p:spPr>
          <a:xfrm flipH="1">
            <a:off x="5652121" y="3633303"/>
            <a:ext cx="513782" cy="488303"/>
          </a:xfrm>
          <a:prstGeom prst="straightConnector1">
            <a:avLst/>
          </a:prstGeom>
          <a:ln w="15875">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196"/>
          <p:cNvCxnSpPr/>
          <p:nvPr/>
        </p:nvCxnSpPr>
        <p:spPr>
          <a:xfrm flipV="1">
            <a:off x="5652121" y="3626497"/>
            <a:ext cx="523772" cy="488303"/>
          </a:xfrm>
          <a:prstGeom prst="straightConnector1">
            <a:avLst/>
          </a:prstGeom>
          <a:ln w="15875">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72" name="Cubo 166"/>
          <p:cNvSpPr/>
          <p:nvPr/>
        </p:nvSpPr>
        <p:spPr>
          <a:xfrm>
            <a:off x="4063013" y="2209800"/>
            <a:ext cx="3338625" cy="2720861"/>
          </a:xfrm>
          <a:prstGeom prst="cube">
            <a:avLst>
              <a:gd name="adj" fmla="val 8010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cxnSp>
        <p:nvCxnSpPr>
          <p:cNvPr id="67" name="Conector recto de flecha 186"/>
          <p:cNvCxnSpPr/>
          <p:nvPr/>
        </p:nvCxnSpPr>
        <p:spPr>
          <a:xfrm>
            <a:off x="4343400" y="3562575"/>
            <a:ext cx="0" cy="676515"/>
          </a:xfrm>
          <a:prstGeom prst="straightConnector1">
            <a:avLst/>
          </a:prstGeom>
          <a:ln w="15875">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73" name="Cubo 30"/>
          <p:cNvSpPr/>
          <p:nvPr/>
        </p:nvSpPr>
        <p:spPr>
          <a:xfrm>
            <a:off x="2033718" y="2584417"/>
            <a:ext cx="4158462" cy="2322258"/>
          </a:xfrm>
          <a:prstGeom prst="cube">
            <a:avLst>
              <a:gd name="adj" fmla="val 422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343434"/>
              </a:solidFill>
            </a:endParaRPr>
          </a:p>
        </p:txBody>
      </p:sp>
      <p:cxnSp>
        <p:nvCxnSpPr>
          <p:cNvPr id="74" name="Conector recto de flecha 31"/>
          <p:cNvCxnSpPr/>
          <p:nvPr/>
        </p:nvCxnSpPr>
        <p:spPr>
          <a:xfrm flipH="1" flipV="1">
            <a:off x="6300192" y="2584427"/>
            <a:ext cx="9684" cy="1313693"/>
          </a:xfrm>
          <a:prstGeom prst="straightConnector1">
            <a:avLst/>
          </a:prstGeom>
          <a:ln w="1905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recto de flecha 32"/>
          <p:cNvCxnSpPr/>
          <p:nvPr/>
        </p:nvCxnSpPr>
        <p:spPr>
          <a:xfrm flipV="1">
            <a:off x="4343400" y="3562577"/>
            <a:ext cx="4136" cy="635127"/>
          </a:xfrm>
          <a:prstGeom prst="straightConnector1">
            <a:avLst/>
          </a:prstGeom>
          <a:ln w="15875">
            <a:solidFill>
              <a:schemeClr val="accent3">
                <a:lumMod val="40000"/>
                <a:lumOff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76" name="CuadroTexto 140"/>
          <p:cNvSpPr txBox="1"/>
          <p:nvPr/>
        </p:nvSpPr>
        <p:spPr>
          <a:xfrm>
            <a:off x="3722658" y="2185660"/>
            <a:ext cx="2076632" cy="300082"/>
          </a:xfrm>
          <a:prstGeom prst="rect">
            <a:avLst/>
          </a:prstGeom>
          <a:noFill/>
        </p:spPr>
        <p:txBody>
          <a:bodyPr wrap="square" rtlCol="0">
            <a:spAutoFit/>
          </a:bodyPr>
          <a:lstStyle/>
          <a:p>
            <a:pPr algn="ctr"/>
            <a:r>
              <a:rPr lang="en-US" sz="1350" dirty="0">
                <a:solidFill>
                  <a:srgbClr val="343434"/>
                </a:solidFill>
              </a:rPr>
              <a:t>Total Health Expenditure</a:t>
            </a:r>
          </a:p>
        </p:txBody>
      </p:sp>
      <p:sp>
        <p:nvSpPr>
          <p:cNvPr id="77" name="CuadroTexto 201"/>
          <p:cNvSpPr txBox="1"/>
          <p:nvPr/>
        </p:nvSpPr>
        <p:spPr>
          <a:xfrm>
            <a:off x="4022538" y="4428454"/>
            <a:ext cx="1070130" cy="415498"/>
          </a:xfrm>
          <a:prstGeom prst="rect">
            <a:avLst/>
          </a:prstGeom>
          <a:noFill/>
        </p:spPr>
        <p:txBody>
          <a:bodyPr wrap="square" rtlCol="0">
            <a:spAutoFit/>
          </a:bodyPr>
          <a:lstStyle/>
          <a:p>
            <a:pPr algn="ctr"/>
            <a:r>
              <a:rPr lang="en-US" sz="1050" b="1" dirty="0">
                <a:solidFill>
                  <a:srgbClr val="343434"/>
                </a:solidFill>
              </a:rPr>
              <a:t>Public </a:t>
            </a:r>
          </a:p>
          <a:p>
            <a:pPr algn="ctr"/>
            <a:r>
              <a:rPr lang="en-US" sz="1050" b="1" dirty="0">
                <a:solidFill>
                  <a:srgbClr val="343434"/>
                </a:solidFill>
              </a:rPr>
              <a:t>spending</a:t>
            </a:r>
          </a:p>
        </p:txBody>
      </p:sp>
      <p:sp>
        <p:nvSpPr>
          <p:cNvPr id="78" name="CuadroTexto 141"/>
          <p:cNvSpPr txBox="1"/>
          <p:nvPr/>
        </p:nvSpPr>
        <p:spPr>
          <a:xfrm>
            <a:off x="2043713" y="5105400"/>
            <a:ext cx="3132348" cy="400110"/>
          </a:xfrm>
          <a:prstGeom prst="rect">
            <a:avLst/>
          </a:prstGeom>
          <a:noFill/>
        </p:spPr>
        <p:txBody>
          <a:bodyPr wrap="square" rtlCol="0">
            <a:spAutoFit/>
          </a:bodyPr>
          <a:lstStyle/>
          <a:p>
            <a:pPr algn="ctr"/>
            <a:r>
              <a:rPr lang="en-US" sz="2000" b="1" dirty="0">
                <a:solidFill>
                  <a:srgbClr val="343434"/>
                </a:solidFill>
              </a:rPr>
              <a:t>Breadth: </a:t>
            </a:r>
            <a:r>
              <a:rPr lang="en-US" sz="2000" dirty="0">
                <a:solidFill>
                  <a:srgbClr val="343434"/>
                </a:solidFill>
              </a:rPr>
              <a:t>who is covered?</a:t>
            </a:r>
          </a:p>
        </p:txBody>
      </p:sp>
      <p:sp>
        <p:nvSpPr>
          <p:cNvPr id="79" name="CuadroTexto 142"/>
          <p:cNvSpPr txBox="1"/>
          <p:nvPr/>
        </p:nvSpPr>
        <p:spPr>
          <a:xfrm rot="18947272">
            <a:off x="5221275" y="4289068"/>
            <a:ext cx="2181256" cy="1015663"/>
          </a:xfrm>
          <a:prstGeom prst="rect">
            <a:avLst/>
          </a:prstGeom>
          <a:noFill/>
        </p:spPr>
        <p:txBody>
          <a:bodyPr wrap="square" rtlCol="0">
            <a:spAutoFit/>
          </a:bodyPr>
          <a:lstStyle/>
          <a:p>
            <a:pPr algn="ctr"/>
            <a:r>
              <a:rPr lang="en-US" sz="2000" b="1" dirty="0">
                <a:solidFill>
                  <a:srgbClr val="343434"/>
                </a:solidFill>
              </a:rPr>
              <a:t>Depth: </a:t>
            </a:r>
            <a:r>
              <a:rPr lang="en-US" sz="2000" dirty="0">
                <a:solidFill>
                  <a:srgbClr val="343434"/>
                </a:solidFill>
              </a:rPr>
              <a:t>what benefits are covered?</a:t>
            </a:r>
          </a:p>
        </p:txBody>
      </p:sp>
      <p:sp>
        <p:nvSpPr>
          <p:cNvPr id="80" name="CuadroTexto 151"/>
          <p:cNvSpPr txBox="1"/>
          <p:nvPr/>
        </p:nvSpPr>
        <p:spPr>
          <a:xfrm>
            <a:off x="6550147" y="2846633"/>
            <a:ext cx="2011694" cy="1323439"/>
          </a:xfrm>
          <a:prstGeom prst="rect">
            <a:avLst/>
          </a:prstGeom>
          <a:noFill/>
        </p:spPr>
        <p:txBody>
          <a:bodyPr wrap="square" rtlCol="0">
            <a:spAutoFit/>
          </a:bodyPr>
          <a:lstStyle/>
          <a:p>
            <a:pPr algn="ctr"/>
            <a:r>
              <a:rPr lang="en-US" sz="2000" b="1" dirty="0">
                <a:solidFill>
                  <a:srgbClr val="343434"/>
                </a:solidFill>
              </a:rPr>
              <a:t>Height: </a:t>
            </a:r>
            <a:r>
              <a:rPr lang="en-US" sz="2000" dirty="0">
                <a:solidFill>
                  <a:srgbClr val="343434"/>
                </a:solidFill>
              </a:rPr>
              <a:t>what proportion of costs are covered?</a:t>
            </a:r>
          </a:p>
        </p:txBody>
      </p:sp>
      <p:sp>
        <p:nvSpPr>
          <p:cNvPr id="81" name="TextBox 11"/>
          <p:cNvSpPr txBox="1"/>
          <p:nvPr/>
        </p:nvSpPr>
        <p:spPr>
          <a:xfrm rot="20661033">
            <a:off x="1420661" y="1835834"/>
            <a:ext cx="6171281" cy="3416320"/>
          </a:xfrm>
          <a:prstGeom prst="rect">
            <a:avLst/>
          </a:prstGeom>
          <a:solidFill>
            <a:schemeClr val="bg1"/>
          </a:solidFill>
        </p:spPr>
        <p:txBody>
          <a:bodyPr wrap="square" rtlCol="0">
            <a:spAutoFit/>
          </a:bodyPr>
          <a:lstStyle/>
          <a:p>
            <a:pPr algn="ctr"/>
            <a:r>
              <a:rPr lang="en-US" sz="7200" b="1" dirty="0">
                <a:solidFill>
                  <a:srgbClr val="FF0000"/>
                </a:solidFill>
              </a:rPr>
              <a:t>OPTION 3</a:t>
            </a:r>
          </a:p>
          <a:p>
            <a:pPr algn="ctr"/>
            <a:r>
              <a:rPr lang="en-US" sz="7200" b="1" dirty="0">
                <a:solidFill>
                  <a:srgbClr val="FF0000"/>
                </a:solidFill>
              </a:rPr>
              <a:t>Reach a </a:t>
            </a:r>
            <a:r>
              <a:rPr lang="en-US" sz="7200" b="1" dirty="0" smtClean="0">
                <a:solidFill>
                  <a:srgbClr val="FF0000"/>
                </a:solidFill>
              </a:rPr>
              <a:t>social </a:t>
            </a:r>
            <a:r>
              <a:rPr lang="en-US" sz="7200" b="1" dirty="0">
                <a:solidFill>
                  <a:srgbClr val="FF0000"/>
                </a:solidFill>
              </a:rPr>
              <a:t>agreement</a:t>
            </a:r>
          </a:p>
        </p:txBody>
      </p:sp>
      <p:sp>
        <p:nvSpPr>
          <p:cNvPr id="27" name="CuadroTexto 1"/>
          <p:cNvSpPr txBox="1"/>
          <p:nvPr/>
        </p:nvSpPr>
        <p:spPr>
          <a:xfrm>
            <a:off x="1111385" y="5943600"/>
            <a:ext cx="7343288" cy="338554"/>
          </a:xfrm>
          <a:prstGeom prst="rect">
            <a:avLst/>
          </a:prstGeom>
          <a:noFill/>
        </p:spPr>
        <p:txBody>
          <a:bodyPr wrap="square" rtlCol="0">
            <a:spAutoFit/>
          </a:bodyPr>
          <a:lstStyle/>
          <a:p>
            <a:r>
              <a:rPr lang="en-US" sz="1600" b="1" dirty="0">
                <a:solidFill>
                  <a:srgbClr val="343434"/>
                </a:solidFill>
              </a:rPr>
              <a:t>Source: </a:t>
            </a:r>
            <a:r>
              <a:rPr lang="en-US" sz="1600" i="1" dirty="0">
                <a:solidFill>
                  <a:srgbClr val="343434"/>
                </a:solidFill>
              </a:rPr>
              <a:t>The World Health Report </a:t>
            </a:r>
            <a:r>
              <a:rPr lang="en-US" sz="1600" dirty="0">
                <a:solidFill>
                  <a:srgbClr val="343434"/>
                </a:solidFill>
              </a:rPr>
              <a:t>(OMS, 2008), modified by HE, Castro 2014</a:t>
            </a:r>
          </a:p>
        </p:txBody>
      </p:sp>
    </p:spTree>
    <p:extLst>
      <p:ext uri="{BB962C8B-B14F-4D97-AF65-F5344CB8AC3E}">
        <p14:creationId xmlns:p14="http://schemas.microsoft.com/office/powerpoint/2010/main" val="34448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0" y="1447800"/>
            <a:ext cx="9296400" cy="358775"/>
          </a:xfrm>
        </p:spPr>
        <p:txBody>
          <a:bodyPr>
            <a:noAutofit/>
          </a:bodyPr>
          <a:lstStyle/>
          <a:p>
            <a:pPr>
              <a:spcAft>
                <a:spcPts val="600"/>
              </a:spcAft>
              <a:buClr>
                <a:schemeClr val="accent1"/>
              </a:buClr>
            </a:pPr>
            <a:r>
              <a:rPr lang="en-US" sz="4800" b="1" dirty="0" smtClean="0">
                <a:solidFill>
                  <a:schemeClr val="tx1"/>
                </a:solidFill>
              </a:rPr>
              <a:t>On top of the usual challenges...</a:t>
            </a:r>
          </a:p>
          <a:p>
            <a:pPr>
              <a:spcAft>
                <a:spcPts val="600"/>
              </a:spcAft>
              <a:buClr>
                <a:schemeClr val="accent1"/>
              </a:buClr>
            </a:pPr>
            <a:endParaRPr lang="en-US" sz="4800" b="1" dirty="0" smtClean="0">
              <a:solidFill>
                <a:schemeClr val="tx1"/>
              </a:solidFill>
            </a:endParaRPr>
          </a:p>
          <a:p>
            <a:pPr>
              <a:spcAft>
                <a:spcPts val="600"/>
              </a:spcAft>
              <a:buClr>
                <a:schemeClr val="accent1"/>
              </a:buClr>
            </a:pPr>
            <a:r>
              <a:rPr lang="en-US" sz="4000" b="1" dirty="0" smtClean="0">
                <a:solidFill>
                  <a:srgbClr val="FF0000"/>
                </a:solidFill>
              </a:rPr>
              <a:t>NEED</a:t>
            </a:r>
            <a:r>
              <a:rPr lang="en-US" sz="4000" b="1" dirty="0" smtClean="0">
                <a:solidFill>
                  <a:schemeClr val="tx1"/>
                </a:solidFill>
              </a:rPr>
              <a:t> to cope </a:t>
            </a:r>
            <a:r>
              <a:rPr lang="en-US" sz="4000" b="1" dirty="0">
                <a:solidFill>
                  <a:schemeClr val="tx1"/>
                </a:solidFill>
              </a:rPr>
              <a:t>with technological and social </a:t>
            </a:r>
            <a:r>
              <a:rPr lang="en-US" sz="4000" b="1" dirty="0" smtClean="0">
                <a:solidFill>
                  <a:schemeClr val="tx1"/>
                </a:solidFill>
              </a:rPr>
              <a:t>pressure; </a:t>
            </a:r>
            <a:r>
              <a:rPr lang="en-US" sz="4000" b="1" dirty="0">
                <a:solidFill>
                  <a:schemeClr val="tx1"/>
                </a:solidFill>
              </a:rPr>
              <a:t>increasing prices and epidemiological transition</a:t>
            </a:r>
          </a:p>
          <a:p>
            <a:endParaRPr lang="es-CO" sz="4800" dirty="0">
              <a:solidFill>
                <a:schemeClr val="tx1"/>
              </a:solidFill>
              <a:latin typeface="+mn-lt"/>
            </a:endParaRPr>
          </a:p>
        </p:txBody>
      </p:sp>
    </p:spTree>
    <p:extLst>
      <p:ext uri="{BB962C8B-B14F-4D97-AF65-F5344CB8AC3E}">
        <p14:creationId xmlns:p14="http://schemas.microsoft.com/office/powerpoint/2010/main" val="2015712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0"/>
          <p:cNvSpPr txBox="1">
            <a:spLocks/>
          </p:cNvSpPr>
          <p:nvPr/>
        </p:nvSpPr>
        <p:spPr>
          <a:xfrm>
            <a:off x="457200" y="350838"/>
            <a:ext cx="7467600" cy="639762"/>
          </a:xfrm>
          <a:prstGeom prst="rect">
            <a:avLst/>
          </a:prstGeom>
          <a:noFill/>
          <a:ln>
            <a:noFill/>
          </a:ln>
        </p:spPr>
        <p:txBody>
          <a:bodyPr lIns="91425" tIns="45700" rIns="91425" bIns="45700" anchor="ctr" anchorCtr="0">
            <a:noAutofit/>
          </a:bodyPr>
          <a:lstStyle>
            <a:lvl1pPr algn="r" defTabSz="914400" rtl="0" eaLnBrk="1" latinLnBrk="0" hangingPunct="1">
              <a:spcBef>
                <a:spcPct val="0"/>
              </a:spcBef>
              <a:buNone/>
              <a:defRPr lang="en-US" sz="3200" kern="1200" spc="0" dirty="0">
                <a:solidFill>
                  <a:schemeClr val="accent2"/>
                </a:solidFill>
                <a:latin typeface="Gill Sans MT" panose="020B0502020104020203" pitchFamily="34" charset="0"/>
                <a:ea typeface="+mj-ea"/>
                <a:cs typeface="+mj-cs"/>
              </a:defRPr>
            </a:lvl1pPr>
          </a:lstStyle>
          <a:p>
            <a:pPr algn="ctr">
              <a:spcBef>
                <a:spcPts val="0"/>
              </a:spcBef>
              <a:buSzPct val="25000"/>
            </a:pPr>
            <a:r>
              <a:rPr lang="en-US" sz="4000" b="1" dirty="0" smtClean="0">
                <a:solidFill>
                  <a:srgbClr val="788E1E"/>
                </a:solidFill>
                <a:ea typeface="Gill Sans"/>
                <a:cs typeface="Gill Sans"/>
                <a:sym typeface="Gill Sans"/>
                <a:rtl val="0"/>
              </a:rPr>
              <a:t>Innovation and Shifting </a:t>
            </a:r>
            <a:r>
              <a:rPr lang="en-US" sz="4000" b="1" dirty="0" err="1" smtClean="0">
                <a:solidFill>
                  <a:srgbClr val="788E1E"/>
                </a:solidFill>
                <a:ea typeface="Gill Sans"/>
                <a:cs typeface="Gill Sans"/>
                <a:sym typeface="Gill Sans"/>
                <a:rtl val="0"/>
              </a:rPr>
              <a:t>BoD</a:t>
            </a:r>
            <a:endParaRPr sz="4000" b="1" dirty="0">
              <a:solidFill>
                <a:srgbClr val="788E1E"/>
              </a:solidFill>
              <a:ea typeface="Gill Sans"/>
              <a:cs typeface="Gill Sans"/>
              <a:sym typeface="Gill Sans"/>
              <a:rtl val="0"/>
            </a:endParaRPr>
          </a:p>
        </p:txBody>
      </p:sp>
      <p:sp>
        <p:nvSpPr>
          <p:cNvPr id="6" name="Content Placeholder 2"/>
          <p:cNvSpPr txBox="1">
            <a:spLocks/>
          </p:cNvSpPr>
          <p:nvPr/>
        </p:nvSpPr>
        <p:spPr>
          <a:xfrm>
            <a:off x="457200" y="1295401"/>
            <a:ext cx="8229600" cy="48307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dirty="0"/>
              <a:t>All health systems face </a:t>
            </a:r>
            <a:r>
              <a:rPr lang="en-US" dirty="0" smtClean="0"/>
              <a:t>challenge of finite </a:t>
            </a:r>
            <a:r>
              <a:rPr lang="en-US" dirty="0"/>
              <a:t>resources </a:t>
            </a:r>
            <a:r>
              <a:rPr lang="en-US" dirty="0" smtClean="0"/>
              <a:t>vs. unlimited </a:t>
            </a:r>
            <a:r>
              <a:rPr lang="en-US" dirty="0"/>
              <a:t>demand for services. </a:t>
            </a:r>
            <a:endParaRPr lang="en-US" dirty="0" smtClean="0"/>
          </a:p>
          <a:p>
            <a:pPr algn="just"/>
            <a:r>
              <a:rPr lang="en-US" dirty="0" smtClean="0"/>
              <a:t>30 </a:t>
            </a:r>
            <a:r>
              <a:rPr lang="en-US" dirty="0"/>
              <a:t>million </a:t>
            </a:r>
            <a:r>
              <a:rPr lang="en-US" dirty="0" smtClean="0"/>
              <a:t>deaths </a:t>
            </a:r>
            <a:r>
              <a:rPr lang="en-US" dirty="0"/>
              <a:t>occurred in </a:t>
            </a:r>
            <a:r>
              <a:rPr lang="en-US" dirty="0" smtClean="0"/>
              <a:t>LMICs due to NCDs.  </a:t>
            </a:r>
          </a:p>
          <a:p>
            <a:pPr algn="just"/>
            <a:r>
              <a:rPr lang="en-US" dirty="0" smtClean="0"/>
              <a:t>CVD, </a:t>
            </a:r>
            <a:r>
              <a:rPr lang="en-US" dirty="0">
                <a:solidFill>
                  <a:srgbClr val="FF0000"/>
                </a:solidFill>
              </a:rPr>
              <a:t>cancer</a:t>
            </a:r>
            <a:r>
              <a:rPr lang="en-US" dirty="0"/>
              <a:t>, diabetes, and chronic lung diseases t</a:t>
            </a:r>
            <a:r>
              <a:rPr lang="en-US" dirty="0" smtClean="0"/>
              <a:t>he 4 causes </a:t>
            </a:r>
            <a:r>
              <a:rPr lang="en-US" dirty="0"/>
              <a:t>of NCD deaths.</a:t>
            </a:r>
          </a:p>
          <a:p>
            <a:pPr algn="just"/>
            <a:r>
              <a:rPr lang="en-US" dirty="0" smtClean="0"/>
              <a:t>R&amp;D for </a:t>
            </a:r>
            <a:r>
              <a:rPr lang="en-US" dirty="0"/>
              <a:t>NCDs </a:t>
            </a:r>
            <a:r>
              <a:rPr lang="en-US" dirty="0" smtClean="0"/>
              <a:t>proven </a:t>
            </a:r>
            <a:r>
              <a:rPr lang="en-US" dirty="0"/>
              <a:t>to be effective and cost effective in many cases. </a:t>
            </a:r>
            <a:endParaRPr lang="en-US" dirty="0" smtClean="0"/>
          </a:p>
          <a:p>
            <a:pPr algn="just"/>
            <a:r>
              <a:rPr lang="en-US" dirty="0" smtClean="0"/>
              <a:t>Uncertainty on </a:t>
            </a:r>
            <a:r>
              <a:rPr lang="en-US" dirty="0"/>
              <a:t>effectiveness and </a:t>
            </a:r>
            <a:r>
              <a:rPr lang="en-US" dirty="0" smtClean="0"/>
              <a:t>cost </a:t>
            </a:r>
            <a:r>
              <a:rPr lang="en-US" dirty="0"/>
              <a:t>of new, patented therapies </a:t>
            </a:r>
            <a:r>
              <a:rPr lang="en-US" dirty="0" smtClean="0"/>
              <a:t>may </a:t>
            </a:r>
            <a:r>
              <a:rPr lang="en-US" dirty="0"/>
              <a:t>delay reimbursement </a:t>
            </a:r>
            <a:r>
              <a:rPr lang="en-US" dirty="0" smtClean="0"/>
              <a:t>and </a:t>
            </a:r>
            <a:r>
              <a:rPr lang="en-US" dirty="0"/>
              <a:t>patient access</a:t>
            </a:r>
            <a:r>
              <a:rPr lang="en-US" dirty="0" smtClean="0"/>
              <a:t>,.</a:t>
            </a:r>
          </a:p>
        </p:txBody>
      </p:sp>
    </p:spTree>
    <p:extLst>
      <p:ext uri="{BB962C8B-B14F-4D97-AF65-F5344CB8AC3E}">
        <p14:creationId xmlns:p14="http://schemas.microsoft.com/office/powerpoint/2010/main" val="4271520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50" name="Shape 50"/>
          <p:cNvSpPr txBox="1">
            <a:spLocks noGrp="1"/>
          </p:cNvSpPr>
          <p:nvPr>
            <p:ph type="title"/>
          </p:nvPr>
        </p:nvSpPr>
        <p:spPr>
          <a:xfrm>
            <a:off x="361950" y="381000"/>
            <a:ext cx="8686800" cy="6397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1" i="0" u="none" strike="noStrike" cap="none" spc="0" baseline="0" dirty="0" err="1" smtClean="0">
                <a:latin typeface="Gill Sans MT" panose="020B0502020104020203" pitchFamily="34" charset="0"/>
                <a:ea typeface="Gill Sans"/>
                <a:cs typeface="Gill Sans"/>
                <a:sym typeface="Gill Sans"/>
              </a:rPr>
              <a:t>BoD</a:t>
            </a:r>
            <a:r>
              <a:rPr lang="en-US" sz="4000" b="1" i="0" u="none" strike="noStrike" cap="none" spc="0" baseline="0" dirty="0" smtClean="0">
                <a:latin typeface="Gill Sans MT" panose="020B0502020104020203" pitchFamily="34" charset="0"/>
                <a:ea typeface="Gill Sans"/>
                <a:cs typeface="Gill Sans"/>
                <a:sym typeface="Gill Sans"/>
              </a:rPr>
              <a:t>- </a:t>
            </a:r>
            <a:r>
              <a:rPr lang="en-US" sz="4000" b="1" i="0" u="none" strike="noStrike" cap="none" spc="0" baseline="0" dirty="0" smtClean="0">
                <a:latin typeface="Gill Sans MT" panose="020B0502020104020203" pitchFamily="34" charset="0"/>
                <a:ea typeface="Gill Sans"/>
                <a:cs typeface="Gill Sans"/>
                <a:sym typeface="Gill Sans"/>
              </a:rPr>
              <a:t>Cancer as way of example</a:t>
            </a:r>
            <a:endParaRPr lang="en-US" sz="4000" b="1" i="0" u="none" strike="noStrike" cap="none" spc="0" baseline="0" dirty="0">
              <a:latin typeface="Gill Sans MT" panose="020B0502020104020203" pitchFamily="34" charset="0"/>
              <a:ea typeface="Gill Sans"/>
              <a:cs typeface="Gill Sans"/>
              <a:sym typeface="Gill Sans"/>
            </a:endParaRPr>
          </a:p>
        </p:txBody>
      </p:sp>
      <p:sp>
        <p:nvSpPr>
          <p:cNvPr id="3" name="Slide Number Placeholder 2"/>
          <p:cNvSpPr>
            <a:spLocks noGrp="1"/>
          </p:cNvSpPr>
          <p:nvPr>
            <p:ph type="sldNum" sz="quarter" idx="4"/>
          </p:nvPr>
        </p:nvSpPr>
        <p:spPr/>
        <p:txBody>
          <a:bodyPr/>
          <a:lstStyle/>
          <a:p>
            <a:fld id="{B96A8C67-B9EF-4EB6-9B06-D1F8B79AF090}" type="slidenum">
              <a:rPr lang="en-US" smtClean="0"/>
              <a:pPr/>
              <a:t>8</a:t>
            </a:fld>
            <a:endParaRPr lang="en-US"/>
          </a:p>
        </p:txBody>
      </p:sp>
      <p:pic>
        <p:nvPicPr>
          <p:cNvPr id="1026" name="Picture 2" descr="C:\Users\hcastro\Desktop\Cancer rates are increas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776266"/>
            <a:ext cx="7736746" cy="42903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24200" y="4478178"/>
            <a:ext cx="4572000" cy="246221"/>
          </a:xfrm>
          <a:prstGeom prst="rect">
            <a:avLst/>
          </a:prstGeom>
        </p:spPr>
        <p:txBody>
          <a:bodyPr>
            <a:spAutoFit/>
          </a:bodyPr>
          <a:lstStyle/>
          <a:p>
            <a:r>
              <a:rPr lang="en-US" sz="1000" dirty="0" smtClean="0"/>
              <a:t>Fuente: https</a:t>
            </a:r>
            <a:r>
              <a:rPr lang="en-US" sz="1000" dirty="0"/>
              <a:t>://jamanetwork.com/journals/jamaoncology/fullarticle/2588797</a:t>
            </a:r>
          </a:p>
        </p:txBody>
      </p:sp>
      <p:sp>
        <p:nvSpPr>
          <p:cNvPr id="4" name="Rectangle 3"/>
          <p:cNvSpPr/>
          <p:nvPr/>
        </p:nvSpPr>
        <p:spPr>
          <a:xfrm>
            <a:off x="125361" y="1143000"/>
            <a:ext cx="8942439" cy="523220"/>
          </a:xfrm>
          <a:prstGeom prst="rect">
            <a:avLst/>
          </a:prstGeom>
        </p:spPr>
        <p:txBody>
          <a:bodyPr wrap="square">
            <a:spAutoFit/>
          </a:bodyPr>
          <a:lstStyle/>
          <a:p>
            <a:pPr algn="just"/>
            <a:r>
              <a:rPr lang="en-US" b="1" dirty="0"/>
              <a:t>Relative Changes in Age-Standardized Cancer Incidence Rates in Both Sexes for All Cancers in 195 Countries or Territories From 2005 to 2015</a:t>
            </a:r>
            <a:endParaRPr lang="en-US" dirty="0"/>
          </a:p>
        </p:txBody>
      </p:sp>
      <p:sp>
        <p:nvSpPr>
          <p:cNvPr id="11" name="Shape 49"/>
          <p:cNvSpPr txBox="1">
            <a:spLocks/>
          </p:cNvSpPr>
          <p:nvPr/>
        </p:nvSpPr>
        <p:spPr>
          <a:xfrm>
            <a:off x="0" y="6066649"/>
            <a:ext cx="9144000" cy="791351"/>
          </a:xfrm>
          <a:prstGeom prst="rect">
            <a:avLst/>
          </a:prstGeom>
          <a:solidFill>
            <a:schemeClr val="bg1"/>
          </a:solidFill>
          <a:ln>
            <a:noFill/>
          </a:ln>
        </p:spPr>
        <p:txBody>
          <a:bodyPr vert="horz" lIns="91425" tIns="45700" rIns="91425" bIns="45700" rtlCol="0" anchor="t" anchorCtr="0">
            <a:no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mj-lt"/>
                <a:ea typeface="+mn-ea"/>
                <a:cs typeface="+mn-cs"/>
              </a:defRPr>
            </a:lvl1pPr>
            <a:lvl2pPr marL="45720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mn-cs"/>
              </a:defRPr>
            </a:lvl2pPr>
            <a:lvl3pPr marL="91440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3pPr>
            <a:lvl4pPr marL="1371600" indent="0" algn="l" defTabSz="914400" rtl="0" eaLnBrk="1" latinLnBrk="0" hangingPunct="1">
              <a:spcBef>
                <a:spcPct val="200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spcBef>
                <a:spcPct val="200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800" dirty="0" smtClean="0"/>
              <a:t>The WHO estimated 14 million new cases in 2012, </a:t>
            </a:r>
            <a:r>
              <a:rPr lang="en-US" sz="1800" dirty="0" smtClean="0">
                <a:solidFill>
                  <a:srgbClr val="FF0000"/>
                </a:solidFill>
              </a:rPr>
              <a:t>next two decades to increase over 70%.  </a:t>
            </a:r>
          </a:p>
          <a:p>
            <a:pPr algn="just"/>
            <a:r>
              <a:rPr lang="en-US" sz="1800" dirty="0" smtClean="0"/>
              <a:t>Cancer second leading cause of death globally, &gt; 8,8 million deaths in 2015.</a:t>
            </a:r>
            <a:endParaRPr lang="en-US" sz="1800" dirty="0">
              <a:solidFill>
                <a:schemeClr val="bg2">
                  <a:lumMod val="75000"/>
                </a:schemeClr>
              </a:solidFill>
              <a:ea typeface="Calibri"/>
              <a:cs typeface="Calibri"/>
              <a:sym typeface="Calibri"/>
            </a:endParaRPr>
          </a:p>
        </p:txBody>
      </p:sp>
    </p:spTree>
    <p:extLst>
      <p:ext uri="{BB962C8B-B14F-4D97-AF65-F5344CB8AC3E}">
        <p14:creationId xmlns:p14="http://schemas.microsoft.com/office/powerpoint/2010/main" val="262848209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50" name="Shape 50"/>
          <p:cNvSpPr txBox="1">
            <a:spLocks noGrp="1"/>
          </p:cNvSpPr>
          <p:nvPr>
            <p:ph type="title"/>
          </p:nvPr>
        </p:nvSpPr>
        <p:spPr>
          <a:xfrm>
            <a:off x="228600" y="228600"/>
            <a:ext cx="9144000" cy="639762"/>
          </a:xfrm>
          <a:prstGeom prst="rect">
            <a:avLst/>
          </a:prstGeom>
          <a:noFill/>
          <a:ln>
            <a:noFill/>
          </a:ln>
        </p:spPr>
        <p:txBody>
          <a:bodyPr lIns="91425" tIns="45700" rIns="91425" bIns="45700" anchor="ctr" anchorCtr="0">
            <a:noAutofit/>
          </a:bodyPr>
          <a:lstStyle/>
          <a:p>
            <a:pPr marL="0" indent="0" algn="l"/>
            <a:r>
              <a:rPr lang="en-US" b="1" dirty="0" smtClean="0">
                <a:cs typeface="Segoe UI" pitchFamily="34" charset="0"/>
              </a:rPr>
              <a:t>CANCER, UHC and worth doing innovation?</a:t>
            </a:r>
            <a:endParaRPr lang="en-US" b="1" dirty="0">
              <a:cs typeface="Segoe UI" pitchFamily="34" charset="0"/>
            </a:endParaRPr>
          </a:p>
        </p:txBody>
      </p:sp>
      <p:sp>
        <p:nvSpPr>
          <p:cNvPr id="3" name="Slide Number Placeholder 2"/>
          <p:cNvSpPr>
            <a:spLocks noGrp="1"/>
          </p:cNvSpPr>
          <p:nvPr>
            <p:ph type="sldNum" sz="quarter" idx="4"/>
          </p:nvPr>
        </p:nvSpPr>
        <p:spPr/>
        <p:txBody>
          <a:bodyPr/>
          <a:lstStyle/>
          <a:p>
            <a:fld id="{B96A8C67-B9EF-4EB6-9B06-D1F8B79AF090}" type="slidenum">
              <a:rPr lang="en-US" smtClean="0"/>
              <a:pPr/>
              <a:t>9</a:t>
            </a:fld>
            <a:endParaRPr lang="en-US"/>
          </a:p>
        </p:txBody>
      </p:sp>
      <p:pic>
        <p:nvPicPr>
          <p:cNvPr id="2050" name="Picture 2" descr="C:\Users\hcastro\Desktop\Average survival rate cancer drug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382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2066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MSH colors">
      <a:dk1>
        <a:srgbClr val="3F3F3F"/>
      </a:dk1>
      <a:lt1>
        <a:sysClr val="window" lastClr="FFFFFF"/>
      </a:lt1>
      <a:dk2>
        <a:srgbClr val="004730"/>
      </a:dk2>
      <a:lt2>
        <a:srgbClr val="807F83"/>
      </a:lt2>
      <a:accent1>
        <a:srgbClr val="E36F1E"/>
      </a:accent1>
      <a:accent2>
        <a:srgbClr val="788E1E"/>
      </a:accent2>
      <a:accent3>
        <a:srgbClr val="B41E39"/>
      </a:accent3>
      <a:accent4>
        <a:srgbClr val="C2A204"/>
      </a:accent4>
      <a:accent5>
        <a:srgbClr val="007698"/>
      </a:accent5>
      <a:accent6>
        <a:srgbClr val="8A7967"/>
      </a:accent6>
      <a:hlink>
        <a:srgbClr val="007698"/>
      </a:hlink>
      <a:folHlink>
        <a:srgbClr val="8A7967"/>
      </a:folHlink>
    </a:clrScheme>
    <a:fontScheme name="MSH Fonts">
      <a:majorFont>
        <a:latin typeface="Gill Sans M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MSH colors">
      <a:dk1>
        <a:srgbClr val="3F3F3F"/>
      </a:dk1>
      <a:lt1>
        <a:sysClr val="window" lastClr="FFFFFF"/>
      </a:lt1>
      <a:dk2>
        <a:srgbClr val="004730"/>
      </a:dk2>
      <a:lt2>
        <a:srgbClr val="807F83"/>
      </a:lt2>
      <a:accent1>
        <a:srgbClr val="E36F1E"/>
      </a:accent1>
      <a:accent2>
        <a:srgbClr val="788E1E"/>
      </a:accent2>
      <a:accent3>
        <a:srgbClr val="B41E39"/>
      </a:accent3>
      <a:accent4>
        <a:srgbClr val="C2A204"/>
      </a:accent4>
      <a:accent5>
        <a:srgbClr val="007698"/>
      </a:accent5>
      <a:accent6>
        <a:srgbClr val="8A7967"/>
      </a:accent6>
      <a:hlink>
        <a:srgbClr val="007698"/>
      </a:hlink>
      <a:folHlink>
        <a:srgbClr val="8A7967"/>
      </a:folHlink>
    </a:clrScheme>
    <a:fontScheme name="MSH Fonts">
      <a:majorFont>
        <a:latin typeface="Gill Sans M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MSH colors">
      <a:dk1>
        <a:srgbClr val="3F3F3F"/>
      </a:dk1>
      <a:lt1>
        <a:sysClr val="window" lastClr="FFFFFF"/>
      </a:lt1>
      <a:dk2>
        <a:srgbClr val="004730"/>
      </a:dk2>
      <a:lt2>
        <a:srgbClr val="807F83"/>
      </a:lt2>
      <a:accent1>
        <a:srgbClr val="E36F1E"/>
      </a:accent1>
      <a:accent2>
        <a:srgbClr val="788E1E"/>
      </a:accent2>
      <a:accent3>
        <a:srgbClr val="B41E39"/>
      </a:accent3>
      <a:accent4>
        <a:srgbClr val="C2A204"/>
      </a:accent4>
      <a:accent5>
        <a:srgbClr val="007698"/>
      </a:accent5>
      <a:accent6>
        <a:srgbClr val="8A7967"/>
      </a:accent6>
      <a:hlink>
        <a:srgbClr val="007698"/>
      </a:hlink>
      <a:folHlink>
        <a:srgbClr val="8A7967"/>
      </a:folHlink>
    </a:clrScheme>
    <a:fontScheme name="MSH Fonts">
      <a:majorFont>
        <a:latin typeface="Gill Sans M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MSH colors">
      <a:dk1>
        <a:srgbClr val="3F3F3F"/>
      </a:dk1>
      <a:lt1>
        <a:sysClr val="window" lastClr="FFFFFF"/>
      </a:lt1>
      <a:dk2>
        <a:srgbClr val="004730"/>
      </a:dk2>
      <a:lt2>
        <a:srgbClr val="807F83"/>
      </a:lt2>
      <a:accent1>
        <a:srgbClr val="E36F1E"/>
      </a:accent1>
      <a:accent2>
        <a:srgbClr val="788E1E"/>
      </a:accent2>
      <a:accent3>
        <a:srgbClr val="B41E39"/>
      </a:accent3>
      <a:accent4>
        <a:srgbClr val="C2A204"/>
      </a:accent4>
      <a:accent5>
        <a:srgbClr val="007698"/>
      </a:accent5>
      <a:accent6>
        <a:srgbClr val="8A7967"/>
      </a:accent6>
      <a:hlink>
        <a:srgbClr val="007698"/>
      </a:hlink>
      <a:folHlink>
        <a:srgbClr val="8A7967"/>
      </a:folHlink>
    </a:clrScheme>
    <a:fontScheme name="MSH Fonts">
      <a:majorFont>
        <a:latin typeface="Gill Sans M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30386</TotalTime>
  <Words>1468</Words>
  <Application>Microsoft Office PowerPoint</Application>
  <PresentationFormat>On-screen Show (4:3)</PresentationFormat>
  <Paragraphs>298</Paragraphs>
  <Slides>25</Slides>
  <Notes>6</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25</vt:i4>
      </vt:variant>
    </vt:vector>
  </HeadingPairs>
  <TitlesOfParts>
    <vt:vector size="43" baseType="lpstr">
      <vt:lpstr>Arial</vt:lpstr>
      <vt:lpstr>Calibri</vt:lpstr>
      <vt:lpstr>Garamond</vt:lpstr>
      <vt:lpstr>Gill Sans</vt:lpstr>
      <vt:lpstr>Gill Sans MT</vt:lpstr>
      <vt:lpstr>Gill Sans Std Light</vt:lpstr>
      <vt:lpstr>inherit</vt:lpstr>
      <vt:lpstr>MS Mincho</vt:lpstr>
      <vt:lpstr>Segoe UI</vt:lpstr>
      <vt:lpstr>Segoe UI Light</vt:lpstr>
      <vt:lpstr>Segoe UI Semibold</vt:lpstr>
      <vt:lpstr>Segoe UI Semilight</vt:lpstr>
      <vt:lpstr>Times New Roman</vt:lpstr>
      <vt:lpstr>Wingdings</vt:lpstr>
      <vt:lpstr>Custom Design</vt:lpstr>
      <vt:lpstr>1_Custom Design</vt:lpstr>
      <vt:lpstr>2_Custom Design</vt:lpstr>
      <vt:lpstr>3_Custom Design</vt:lpstr>
      <vt:lpstr>PowerPoint Presentation</vt:lpstr>
      <vt:lpstr>PowerPoint Presentation</vt:lpstr>
      <vt:lpstr>The challenge of reaching (sustainable) UHC</vt:lpstr>
      <vt:lpstr>The challenge of reaching (sustainable) UHC</vt:lpstr>
      <vt:lpstr>The challenge of reaching (sustainable) UHC</vt:lpstr>
      <vt:lpstr>PowerPoint Presentation</vt:lpstr>
      <vt:lpstr>PowerPoint Presentation</vt:lpstr>
      <vt:lpstr>BoD- Cancer as way of example</vt:lpstr>
      <vt:lpstr>CANCER, UHC and worth doing innovation?</vt:lpstr>
      <vt:lpstr>CANCER  and increasing cost (prices)</vt:lpstr>
      <vt:lpstr>Health as a human right and ‘judicialization’ of access</vt:lpstr>
      <vt:lpstr>Pricing and reimbursement approaches </vt:lpstr>
      <vt:lpstr>Pricing and reimbursement approaches -Limitations- </vt:lpstr>
      <vt:lpstr>Pricing and reimbursement approaches -Limitations- </vt:lpstr>
      <vt:lpstr>Pricing and reimbursement approaches -the future- </vt:lpstr>
      <vt:lpstr>Pricing and reimbursement approaches -the future- </vt:lpstr>
      <vt:lpstr>Pricing and reimbursement approaches -the future- </vt:lpstr>
      <vt:lpstr>Taxonomy for MEAs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Malpica-Llanos</dc:creator>
  <cp:lastModifiedBy>Castro,Hector</cp:lastModifiedBy>
  <cp:revision>160</cp:revision>
  <cp:lastPrinted>2018-02-14T20:01:21Z</cp:lastPrinted>
  <dcterms:created xsi:type="dcterms:W3CDTF">2018-01-04T23:26:42Z</dcterms:created>
  <dcterms:modified xsi:type="dcterms:W3CDTF">2018-09-17T19:18:47Z</dcterms:modified>
</cp:coreProperties>
</file>