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6" r:id="rId3"/>
    <p:sldId id="270" r:id="rId4"/>
    <p:sldId id="271" r:id="rId5"/>
    <p:sldId id="272" r:id="rId6"/>
    <p:sldId id="274" r:id="rId7"/>
    <p:sldId id="260" r:id="rId8"/>
    <p:sldId id="275" r:id="rId9"/>
  </p:sldIdLst>
  <p:sldSz cx="9144000" cy="6858000" type="screen4x3"/>
  <p:notesSz cx="6858000" cy="9777413"/>
  <p:custDataLst>
    <p:tags r:id="rId12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365FB"/>
    <a:srgbClr val="B760F9"/>
    <a:srgbClr val="00B7A5"/>
    <a:srgbClr val="F76681"/>
    <a:srgbClr val="D49FFF"/>
    <a:srgbClr val="A2C1FE"/>
    <a:srgbClr val="8CF4EA"/>
    <a:srgbClr val="6767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637" autoAdjust="0"/>
    <p:restoredTop sz="94660"/>
  </p:normalViewPr>
  <p:slideViewPr>
    <p:cSldViewPr>
      <p:cViewPr varScale="1">
        <p:scale>
          <a:sx n="91" d="100"/>
          <a:sy n="91" d="100"/>
        </p:scale>
        <p:origin x="-1518" y="-114"/>
      </p:cViewPr>
      <p:guideLst>
        <p:guide orient="horz" pos="3954"/>
        <p:guide orient="horz" pos="330"/>
        <p:guide orient="horz" pos="1182"/>
        <p:guide orient="horz" pos="1098"/>
        <p:guide orient="horz" pos="4110"/>
        <p:guide pos="255"/>
        <p:guide pos="55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54" y="-114"/>
      </p:cViewPr>
      <p:guideLst>
        <p:guide orient="horz" pos="3079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BD97F-E7D8-47BC-BADB-9AABE02EB8B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8E0F65D-D98B-4CA5-B463-BB15E88D0E2D}">
      <dgm:prSet phldrT="[Text]" custT="1"/>
      <dgm:spPr/>
      <dgm:t>
        <a:bodyPr/>
        <a:lstStyle/>
        <a:p>
          <a:r>
            <a:rPr lang="de-CH" sz="2000" b="1" dirty="0" smtClean="0">
              <a:solidFill>
                <a:srgbClr val="C00000"/>
              </a:solidFill>
            </a:rPr>
            <a:t>Transparent Methods to assess the value of health technologies (HTA)</a:t>
          </a:r>
          <a:endParaRPr lang="en-US" sz="2000" dirty="0"/>
        </a:p>
      </dgm:t>
    </dgm:pt>
    <dgm:pt modelId="{A39A4F5F-6F48-406C-B097-8F4DC51DB125}" type="parTrans" cxnId="{4AE67A99-702B-4B96-9C3B-1B6971833BB8}">
      <dgm:prSet/>
      <dgm:spPr/>
      <dgm:t>
        <a:bodyPr/>
        <a:lstStyle/>
        <a:p>
          <a:endParaRPr lang="en-US"/>
        </a:p>
      </dgm:t>
    </dgm:pt>
    <dgm:pt modelId="{31F55989-CAC5-4D93-9720-F46C9941A7A9}" type="sibTrans" cxnId="{4AE67A99-702B-4B96-9C3B-1B6971833BB8}">
      <dgm:prSet/>
      <dgm:spPr/>
      <dgm:t>
        <a:bodyPr/>
        <a:lstStyle/>
        <a:p>
          <a:endParaRPr lang="en-US"/>
        </a:p>
      </dgm:t>
    </dgm:pt>
    <dgm:pt modelId="{2AD5A4C3-981F-4D7C-BD36-F956E7C2662A}">
      <dgm:prSet phldrT="[Text]" custT="1"/>
      <dgm:spPr/>
      <dgm:t>
        <a:bodyPr/>
        <a:lstStyle/>
        <a:p>
          <a:r>
            <a:rPr lang="de-CH" sz="2000" b="1" dirty="0" smtClean="0">
              <a:solidFill>
                <a:srgbClr val="C00000"/>
              </a:solidFill>
            </a:rPr>
            <a:t>Real World Data/Real World Evidence</a:t>
          </a:r>
          <a:endParaRPr lang="en-US" sz="2000" dirty="0"/>
        </a:p>
      </dgm:t>
    </dgm:pt>
    <dgm:pt modelId="{8B74D2A2-4024-4B38-B57F-73EF425B087F}" type="parTrans" cxnId="{5418AE81-B8F5-47E3-B8EA-71226AE980F0}">
      <dgm:prSet/>
      <dgm:spPr/>
      <dgm:t>
        <a:bodyPr/>
        <a:lstStyle/>
        <a:p>
          <a:endParaRPr lang="en-US"/>
        </a:p>
      </dgm:t>
    </dgm:pt>
    <dgm:pt modelId="{16656261-B6DE-47CE-B2EC-507ECC032C93}" type="sibTrans" cxnId="{5418AE81-B8F5-47E3-B8EA-71226AE980F0}">
      <dgm:prSet/>
      <dgm:spPr/>
      <dgm:t>
        <a:bodyPr/>
        <a:lstStyle/>
        <a:p>
          <a:endParaRPr lang="en-US"/>
        </a:p>
      </dgm:t>
    </dgm:pt>
    <dgm:pt modelId="{9ABD09E1-788E-4965-88A0-D11CE2255968}">
      <dgm:prSet phldrT="[Text]" custT="1"/>
      <dgm:spPr/>
      <dgm:t>
        <a:bodyPr/>
        <a:lstStyle/>
        <a:p>
          <a:r>
            <a:rPr lang="de-CH" sz="2000" b="1" dirty="0" smtClean="0">
              <a:solidFill>
                <a:srgbClr val="C00000"/>
              </a:solidFill>
            </a:rPr>
            <a:t>Outcomes based payment approach </a:t>
          </a:r>
          <a:endParaRPr lang="en-US" sz="2000" b="1" dirty="0">
            <a:solidFill>
              <a:srgbClr val="C00000"/>
            </a:solidFill>
          </a:endParaRPr>
        </a:p>
      </dgm:t>
    </dgm:pt>
    <dgm:pt modelId="{34DA5FF1-83E7-4C11-ACF3-BD369E9CCC48}" type="parTrans" cxnId="{CFEBED02-0D62-4DA8-A731-5696D45FE626}">
      <dgm:prSet/>
      <dgm:spPr/>
      <dgm:t>
        <a:bodyPr/>
        <a:lstStyle/>
        <a:p>
          <a:endParaRPr lang="en-US"/>
        </a:p>
      </dgm:t>
    </dgm:pt>
    <dgm:pt modelId="{90FC335A-BF9F-4CB8-AB23-2B1016D30C68}" type="sibTrans" cxnId="{CFEBED02-0D62-4DA8-A731-5696D45FE626}">
      <dgm:prSet/>
      <dgm:spPr/>
      <dgm:t>
        <a:bodyPr/>
        <a:lstStyle/>
        <a:p>
          <a:endParaRPr lang="en-US"/>
        </a:p>
      </dgm:t>
    </dgm:pt>
    <dgm:pt modelId="{89C0BA11-EABD-4D64-9E53-F039B6B9B8FE}" type="pres">
      <dgm:prSet presAssocID="{5FABD97F-E7D8-47BC-BADB-9AABE02EB8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302E53-DCC0-4C7C-9BBF-805F69CFDA09}" type="pres">
      <dgm:prSet presAssocID="{08E0F65D-D98B-4CA5-B463-BB15E88D0E2D}" presName="parentLin" presStyleCnt="0"/>
      <dgm:spPr/>
    </dgm:pt>
    <dgm:pt modelId="{FAC4D025-0AAF-45AD-A7D7-669B705FDC70}" type="pres">
      <dgm:prSet presAssocID="{08E0F65D-D98B-4CA5-B463-BB15E88D0E2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1EAEA77-0914-44F9-986F-3DFF967ADD1F}" type="pres">
      <dgm:prSet presAssocID="{08E0F65D-D98B-4CA5-B463-BB15E88D0E2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A2A1E-2794-4AD1-9526-F3279112DAED}" type="pres">
      <dgm:prSet presAssocID="{08E0F65D-D98B-4CA5-B463-BB15E88D0E2D}" presName="negativeSpace" presStyleCnt="0"/>
      <dgm:spPr/>
    </dgm:pt>
    <dgm:pt modelId="{DFD174B8-F762-43B9-B54B-B277231FF777}" type="pres">
      <dgm:prSet presAssocID="{08E0F65D-D98B-4CA5-B463-BB15E88D0E2D}" presName="childText" presStyleLbl="conFgAcc1" presStyleIdx="0" presStyleCnt="3">
        <dgm:presLayoutVars>
          <dgm:bulletEnabled val="1"/>
        </dgm:presLayoutVars>
      </dgm:prSet>
      <dgm:spPr/>
    </dgm:pt>
    <dgm:pt modelId="{8B537CBC-BA30-487F-8E1D-04A96641F984}" type="pres">
      <dgm:prSet presAssocID="{31F55989-CAC5-4D93-9720-F46C9941A7A9}" presName="spaceBetweenRectangles" presStyleCnt="0"/>
      <dgm:spPr/>
    </dgm:pt>
    <dgm:pt modelId="{7A12C3D3-5C2C-4C51-8839-AFABD2471118}" type="pres">
      <dgm:prSet presAssocID="{2AD5A4C3-981F-4D7C-BD36-F956E7C2662A}" presName="parentLin" presStyleCnt="0"/>
      <dgm:spPr/>
    </dgm:pt>
    <dgm:pt modelId="{ADE8C013-0E3A-4EA2-9442-7D6A67E70923}" type="pres">
      <dgm:prSet presAssocID="{2AD5A4C3-981F-4D7C-BD36-F956E7C2662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4C170AF-FB92-4B0E-8D14-C17A7C33C112}" type="pres">
      <dgm:prSet presAssocID="{2AD5A4C3-981F-4D7C-BD36-F956E7C2662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D6F11-DD7D-4D34-A1AA-F342D55A0B36}" type="pres">
      <dgm:prSet presAssocID="{2AD5A4C3-981F-4D7C-BD36-F956E7C2662A}" presName="negativeSpace" presStyleCnt="0"/>
      <dgm:spPr/>
    </dgm:pt>
    <dgm:pt modelId="{4CC56DF6-63AB-491F-B543-9C26382814AF}" type="pres">
      <dgm:prSet presAssocID="{2AD5A4C3-981F-4D7C-BD36-F956E7C2662A}" presName="childText" presStyleLbl="conFgAcc1" presStyleIdx="1" presStyleCnt="3">
        <dgm:presLayoutVars>
          <dgm:bulletEnabled val="1"/>
        </dgm:presLayoutVars>
      </dgm:prSet>
      <dgm:spPr/>
    </dgm:pt>
    <dgm:pt modelId="{4D97E8A8-7E6B-4118-AA0C-B8F80D9E2843}" type="pres">
      <dgm:prSet presAssocID="{16656261-B6DE-47CE-B2EC-507ECC032C93}" presName="spaceBetweenRectangles" presStyleCnt="0"/>
      <dgm:spPr/>
    </dgm:pt>
    <dgm:pt modelId="{CC962494-D221-4456-B455-2E0C082AF8E1}" type="pres">
      <dgm:prSet presAssocID="{9ABD09E1-788E-4965-88A0-D11CE2255968}" presName="parentLin" presStyleCnt="0"/>
      <dgm:spPr/>
    </dgm:pt>
    <dgm:pt modelId="{101D3052-DD8B-4BB6-8569-059432E6B46E}" type="pres">
      <dgm:prSet presAssocID="{9ABD09E1-788E-4965-88A0-D11CE225596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DE21FCA-39E6-4364-A463-7071BBC3160C}" type="pres">
      <dgm:prSet presAssocID="{9ABD09E1-788E-4965-88A0-D11CE225596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55EE8-0D23-4AFD-9E07-045F0D699411}" type="pres">
      <dgm:prSet presAssocID="{9ABD09E1-788E-4965-88A0-D11CE2255968}" presName="negativeSpace" presStyleCnt="0"/>
      <dgm:spPr/>
    </dgm:pt>
    <dgm:pt modelId="{4989CF42-9C1F-49DC-B5C0-C75187E3C4EA}" type="pres">
      <dgm:prSet presAssocID="{9ABD09E1-788E-4965-88A0-D11CE22559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AC5FBC3-253F-4305-BDF5-2B9BBECAF670}" type="presOf" srcId="{08E0F65D-D98B-4CA5-B463-BB15E88D0E2D}" destId="{11EAEA77-0914-44F9-986F-3DFF967ADD1F}" srcOrd="1" destOrd="0" presId="urn:microsoft.com/office/officeart/2005/8/layout/list1"/>
    <dgm:cxn modelId="{409F9104-9BB2-4B6C-AD53-103E2AFA1383}" type="presOf" srcId="{2AD5A4C3-981F-4D7C-BD36-F956E7C2662A}" destId="{ADE8C013-0E3A-4EA2-9442-7D6A67E70923}" srcOrd="0" destOrd="0" presId="urn:microsoft.com/office/officeart/2005/8/layout/list1"/>
    <dgm:cxn modelId="{4AE67A99-702B-4B96-9C3B-1B6971833BB8}" srcId="{5FABD97F-E7D8-47BC-BADB-9AABE02EB8BE}" destId="{08E0F65D-D98B-4CA5-B463-BB15E88D0E2D}" srcOrd="0" destOrd="0" parTransId="{A39A4F5F-6F48-406C-B097-8F4DC51DB125}" sibTransId="{31F55989-CAC5-4D93-9720-F46C9941A7A9}"/>
    <dgm:cxn modelId="{4484A0F2-4459-4BF0-9524-E0016EEABFA4}" type="presOf" srcId="{9ABD09E1-788E-4965-88A0-D11CE2255968}" destId="{101D3052-DD8B-4BB6-8569-059432E6B46E}" srcOrd="0" destOrd="0" presId="urn:microsoft.com/office/officeart/2005/8/layout/list1"/>
    <dgm:cxn modelId="{5804B8E0-4270-4ADB-A93C-90119CAA9D57}" type="presOf" srcId="{5FABD97F-E7D8-47BC-BADB-9AABE02EB8BE}" destId="{89C0BA11-EABD-4D64-9E53-F039B6B9B8FE}" srcOrd="0" destOrd="0" presId="urn:microsoft.com/office/officeart/2005/8/layout/list1"/>
    <dgm:cxn modelId="{79499B8F-F30C-4106-953E-9A82178C25AB}" type="presOf" srcId="{08E0F65D-D98B-4CA5-B463-BB15E88D0E2D}" destId="{FAC4D025-0AAF-45AD-A7D7-669B705FDC70}" srcOrd="0" destOrd="0" presId="urn:microsoft.com/office/officeart/2005/8/layout/list1"/>
    <dgm:cxn modelId="{98131B88-3912-4816-ABBA-F427E7F9BDC3}" type="presOf" srcId="{2AD5A4C3-981F-4D7C-BD36-F956E7C2662A}" destId="{04C170AF-FB92-4B0E-8D14-C17A7C33C112}" srcOrd="1" destOrd="0" presId="urn:microsoft.com/office/officeart/2005/8/layout/list1"/>
    <dgm:cxn modelId="{CFEBED02-0D62-4DA8-A731-5696D45FE626}" srcId="{5FABD97F-E7D8-47BC-BADB-9AABE02EB8BE}" destId="{9ABD09E1-788E-4965-88A0-D11CE2255968}" srcOrd="2" destOrd="0" parTransId="{34DA5FF1-83E7-4C11-ACF3-BD369E9CCC48}" sibTransId="{90FC335A-BF9F-4CB8-AB23-2B1016D30C68}"/>
    <dgm:cxn modelId="{5418AE81-B8F5-47E3-B8EA-71226AE980F0}" srcId="{5FABD97F-E7D8-47BC-BADB-9AABE02EB8BE}" destId="{2AD5A4C3-981F-4D7C-BD36-F956E7C2662A}" srcOrd="1" destOrd="0" parTransId="{8B74D2A2-4024-4B38-B57F-73EF425B087F}" sibTransId="{16656261-B6DE-47CE-B2EC-507ECC032C93}"/>
    <dgm:cxn modelId="{E44AA10A-E1EA-4137-9B43-1D22F0D63C56}" type="presOf" srcId="{9ABD09E1-788E-4965-88A0-D11CE2255968}" destId="{1DE21FCA-39E6-4364-A463-7071BBC3160C}" srcOrd="1" destOrd="0" presId="urn:microsoft.com/office/officeart/2005/8/layout/list1"/>
    <dgm:cxn modelId="{6E617CE0-1F1B-4455-B3BC-4101141AFEFC}" type="presParOf" srcId="{89C0BA11-EABD-4D64-9E53-F039B6B9B8FE}" destId="{F2302E53-DCC0-4C7C-9BBF-805F69CFDA09}" srcOrd="0" destOrd="0" presId="urn:microsoft.com/office/officeart/2005/8/layout/list1"/>
    <dgm:cxn modelId="{893D97AA-C1E6-41C1-A485-C62ED987F806}" type="presParOf" srcId="{F2302E53-DCC0-4C7C-9BBF-805F69CFDA09}" destId="{FAC4D025-0AAF-45AD-A7D7-669B705FDC70}" srcOrd="0" destOrd="0" presId="urn:microsoft.com/office/officeart/2005/8/layout/list1"/>
    <dgm:cxn modelId="{89614D9F-03C7-4D77-8BED-5AF948FEC5C5}" type="presParOf" srcId="{F2302E53-DCC0-4C7C-9BBF-805F69CFDA09}" destId="{11EAEA77-0914-44F9-986F-3DFF967ADD1F}" srcOrd="1" destOrd="0" presId="urn:microsoft.com/office/officeart/2005/8/layout/list1"/>
    <dgm:cxn modelId="{6D434391-7DBB-4FEB-B9B2-F687C79AE780}" type="presParOf" srcId="{89C0BA11-EABD-4D64-9E53-F039B6B9B8FE}" destId="{470A2A1E-2794-4AD1-9526-F3279112DAED}" srcOrd="1" destOrd="0" presId="urn:microsoft.com/office/officeart/2005/8/layout/list1"/>
    <dgm:cxn modelId="{9892A7DC-31D9-4398-91F7-49DE0A0FDB10}" type="presParOf" srcId="{89C0BA11-EABD-4D64-9E53-F039B6B9B8FE}" destId="{DFD174B8-F762-43B9-B54B-B277231FF777}" srcOrd="2" destOrd="0" presId="urn:microsoft.com/office/officeart/2005/8/layout/list1"/>
    <dgm:cxn modelId="{A5DBB0E2-50CB-405D-990E-BD54E4F9D2F6}" type="presParOf" srcId="{89C0BA11-EABD-4D64-9E53-F039B6B9B8FE}" destId="{8B537CBC-BA30-487F-8E1D-04A96641F984}" srcOrd="3" destOrd="0" presId="urn:microsoft.com/office/officeart/2005/8/layout/list1"/>
    <dgm:cxn modelId="{89422BE3-69C8-4C89-B8CF-59F5B41BF552}" type="presParOf" srcId="{89C0BA11-EABD-4D64-9E53-F039B6B9B8FE}" destId="{7A12C3D3-5C2C-4C51-8839-AFABD2471118}" srcOrd="4" destOrd="0" presId="urn:microsoft.com/office/officeart/2005/8/layout/list1"/>
    <dgm:cxn modelId="{5FB91F2A-C5B9-449D-B558-F893C9BC3692}" type="presParOf" srcId="{7A12C3D3-5C2C-4C51-8839-AFABD2471118}" destId="{ADE8C013-0E3A-4EA2-9442-7D6A67E70923}" srcOrd="0" destOrd="0" presId="urn:microsoft.com/office/officeart/2005/8/layout/list1"/>
    <dgm:cxn modelId="{3A1B20F6-4827-45CA-AAD2-81DBB7804A1D}" type="presParOf" srcId="{7A12C3D3-5C2C-4C51-8839-AFABD2471118}" destId="{04C170AF-FB92-4B0E-8D14-C17A7C33C112}" srcOrd="1" destOrd="0" presId="urn:microsoft.com/office/officeart/2005/8/layout/list1"/>
    <dgm:cxn modelId="{05033D41-2C25-4110-ADC2-736FDD100F02}" type="presParOf" srcId="{89C0BA11-EABD-4D64-9E53-F039B6B9B8FE}" destId="{E33D6F11-DD7D-4D34-A1AA-F342D55A0B36}" srcOrd="5" destOrd="0" presId="urn:microsoft.com/office/officeart/2005/8/layout/list1"/>
    <dgm:cxn modelId="{46EC9675-C3D7-4802-B916-858DAF9D0DF3}" type="presParOf" srcId="{89C0BA11-EABD-4D64-9E53-F039B6B9B8FE}" destId="{4CC56DF6-63AB-491F-B543-9C26382814AF}" srcOrd="6" destOrd="0" presId="urn:microsoft.com/office/officeart/2005/8/layout/list1"/>
    <dgm:cxn modelId="{7ED38CFA-DCEB-4A41-8F1B-76FBF26270DE}" type="presParOf" srcId="{89C0BA11-EABD-4D64-9E53-F039B6B9B8FE}" destId="{4D97E8A8-7E6B-4118-AA0C-B8F80D9E2843}" srcOrd="7" destOrd="0" presId="urn:microsoft.com/office/officeart/2005/8/layout/list1"/>
    <dgm:cxn modelId="{98C167A3-105E-4B92-B4F5-92EFD041607A}" type="presParOf" srcId="{89C0BA11-EABD-4D64-9E53-F039B6B9B8FE}" destId="{CC962494-D221-4456-B455-2E0C082AF8E1}" srcOrd="8" destOrd="0" presId="urn:microsoft.com/office/officeart/2005/8/layout/list1"/>
    <dgm:cxn modelId="{16F37814-52E6-4C1F-BDB6-43264FE7B775}" type="presParOf" srcId="{CC962494-D221-4456-B455-2E0C082AF8E1}" destId="{101D3052-DD8B-4BB6-8569-059432E6B46E}" srcOrd="0" destOrd="0" presId="urn:microsoft.com/office/officeart/2005/8/layout/list1"/>
    <dgm:cxn modelId="{3E028CC3-4A17-4FA6-9F15-52B9C01650DC}" type="presParOf" srcId="{CC962494-D221-4456-B455-2E0C082AF8E1}" destId="{1DE21FCA-39E6-4364-A463-7071BBC3160C}" srcOrd="1" destOrd="0" presId="urn:microsoft.com/office/officeart/2005/8/layout/list1"/>
    <dgm:cxn modelId="{F439F5B4-8AC5-4D39-9520-A2E7A20A2C48}" type="presParOf" srcId="{89C0BA11-EABD-4D64-9E53-F039B6B9B8FE}" destId="{13555EE8-0D23-4AFD-9E07-045F0D699411}" srcOrd="9" destOrd="0" presId="urn:microsoft.com/office/officeart/2005/8/layout/list1"/>
    <dgm:cxn modelId="{5B7BE0E5-DF27-4CB0-BE10-3F5DE2A3E6A8}" type="presParOf" srcId="{89C0BA11-EABD-4D64-9E53-F039B6B9B8FE}" destId="{4989CF42-9C1F-49DC-B5C0-C75187E3C4E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174B8-F762-43B9-B54B-B277231FF777}">
      <dsp:nvSpPr>
        <dsp:cNvPr id="0" name=""/>
        <dsp:cNvSpPr/>
      </dsp:nvSpPr>
      <dsp:spPr>
        <a:xfrm>
          <a:off x="0" y="516273"/>
          <a:ext cx="8355013" cy="85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AEA77-0914-44F9-986F-3DFF967ADD1F}">
      <dsp:nvSpPr>
        <dsp:cNvPr id="0" name=""/>
        <dsp:cNvSpPr/>
      </dsp:nvSpPr>
      <dsp:spPr>
        <a:xfrm>
          <a:off x="417750" y="14433"/>
          <a:ext cx="5848509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60" tIns="0" rIns="22106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b="1" kern="1200" dirty="0" smtClean="0">
              <a:solidFill>
                <a:srgbClr val="C00000"/>
              </a:solidFill>
            </a:rPr>
            <a:t>Transparent Methods to assess the value of health technologies (HTA)</a:t>
          </a:r>
          <a:endParaRPr lang="en-US" sz="2000" kern="1200" dirty="0"/>
        </a:p>
      </dsp:txBody>
      <dsp:txXfrm>
        <a:off x="466746" y="63429"/>
        <a:ext cx="5750517" cy="905688"/>
      </dsp:txXfrm>
    </dsp:sp>
    <dsp:sp modelId="{4CC56DF6-63AB-491F-B543-9C26382814AF}">
      <dsp:nvSpPr>
        <dsp:cNvPr id="0" name=""/>
        <dsp:cNvSpPr/>
      </dsp:nvSpPr>
      <dsp:spPr>
        <a:xfrm>
          <a:off x="0" y="2058514"/>
          <a:ext cx="8355013" cy="85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170AF-FB92-4B0E-8D14-C17A7C33C112}">
      <dsp:nvSpPr>
        <dsp:cNvPr id="0" name=""/>
        <dsp:cNvSpPr/>
      </dsp:nvSpPr>
      <dsp:spPr>
        <a:xfrm>
          <a:off x="417750" y="1556674"/>
          <a:ext cx="5848509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60" tIns="0" rIns="22106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b="1" kern="1200" dirty="0" smtClean="0">
              <a:solidFill>
                <a:srgbClr val="C00000"/>
              </a:solidFill>
            </a:rPr>
            <a:t>Real World Data/Real World Evidence</a:t>
          </a:r>
          <a:endParaRPr lang="en-US" sz="2000" kern="1200" dirty="0"/>
        </a:p>
      </dsp:txBody>
      <dsp:txXfrm>
        <a:off x="466746" y="1605670"/>
        <a:ext cx="5750517" cy="905688"/>
      </dsp:txXfrm>
    </dsp:sp>
    <dsp:sp modelId="{4989CF42-9C1F-49DC-B5C0-C75187E3C4EA}">
      <dsp:nvSpPr>
        <dsp:cNvPr id="0" name=""/>
        <dsp:cNvSpPr/>
      </dsp:nvSpPr>
      <dsp:spPr>
        <a:xfrm>
          <a:off x="0" y="3600754"/>
          <a:ext cx="8355013" cy="85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1FCA-39E6-4364-A463-7071BBC3160C}">
      <dsp:nvSpPr>
        <dsp:cNvPr id="0" name=""/>
        <dsp:cNvSpPr/>
      </dsp:nvSpPr>
      <dsp:spPr>
        <a:xfrm>
          <a:off x="417750" y="3098914"/>
          <a:ext cx="5848509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60" tIns="0" rIns="22106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b="1" kern="1200" dirty="0" smtClean="0">
              <a:solidFill>
                <a:srgbClr val="C00000"/>
              </a:solidFill>
            </a:rPr>
            <a:t>Outcomes based payment approach 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466746" y="3147910"/>
        <a:ext cx="5750517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6708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1413" y="850900"/>
            <a:ext cx="4575175" cy="343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1850"/>
            <a:ext cx="5029200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2987078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1pPr>
    <a:lvl2pPr marL="457200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2pPr>
    <a:lvl3pPr marL="9159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3pPr>
    <a:lvl4pPr marL="13731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4pPr>
    <a:lvl5pPr marL="18303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384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But the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892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But there is growing recognition led by some groups</a:t>
            </a:r>
            <a:r>
              <a:rPr lang="de-CH" baseline="0" dirty="0" smtClean="0"/>
              <a:t> (WEF, EIU) that work on public-private partnerships that this is the way to go. Same for EU Governments as well as the US. </a:t>
            </a:r>
            <a:r>
              <a:rPr lang="de-CH" dirty="0" smtClean="0"/>
              <a:t>Moving</a:t>
            </a:r>
            <a:r>
              <a:rPr lang="de-CH" baseline="0" dirty="0" smtClean="0"/>
              <a:t> to Value based health care will be key for CCE countries and is a win-win for us as well. It will improve the dialogue between policy makers and industry, focus on patients and improve transparency. However. It will rqeuire a long-term committment by policy makers and other key stakeholders including us.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54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70" name="shpGridNormal" hidden="1"/>
          <p:cNvGrpSpPr>
            <a:grpSpLocks/>
          </p:cNvGrpSpPr>
          <p:nvPr userDrawn="1"/>
        </p:nvGrpSpPr>
        <p:grpSpPr bwMode="auto">
          <a:xfrm>
            <a:off x="397120" y="514350"/>
            <a:ext cx="8354157" cy="5764213"/>
            <a:chOff x="271" y="324"/>
            <a:chExt cx="5701" cy="3631"/>
          </a:xfrm>
        </p:grpSpPr>
        <p:sp>
          <p:nvSpPr>
            <p:cNvPr id="94266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400" dirty="0"/>
            </a:p>
          </p:txBody>
        </p:sp>
        <p:sp>
          <p:nvSpPr>
            <p:cNvPr id="94268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400" dirty="0"/>
            </a:p>
          </p:txBody>
        </p:sp>
      </p:grpSp>
      <p:sp>
        <p:nvSpPr>
          <p:cNvPr id="94242" name="shpTitleLine"/>
          <p:cNvSpPr>
            <a:spLocks noChangeShapeType="1"/>
          </p:cNvSpPr>
          <p:nvPr/>
        </p:nvSpPr>
        <p:spPr bwMode="auto">
          <a:xfrm>
            <a:off x="0" y="1738313"/>
            <a:ext cx="81607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94230" name="shpPlaceholderTitle"/>
          <p:cNvSpPr>
            <a:spLocks noGrp="1" noChangeArrowheads="1"/>
          </p:cNvSpPr>
          <p:nvPr>
            <p:ph type="ctrTitle"/>
          </p:nvPr>
        </p:nvSpPr>
        <p:spPr>
          <a:xfrm>
            <a:off x="383931" y="2601913"/>
            <a:ext cx="8376138" cy="1008062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fr-CH" noProof="0" smtClean="0"/>
              <a:t>Click to edit Master title style</a:t>
            </a:r>
          </a:p>
        </p:txBody>
      </p:sp>
      <p:sp>
        <p:nvSpPr>
          <p:cNvPr id="94231" name="shpPlaceholderMain"/>
          <p:cNvSpPr>
            <a:spLocks noGrp="1" noChangeArrowheads="1"/>
          </p:cNvSpPr>
          <p:nvPr>
            <p:ph type="subTitle" idx="1"/>
          </p:nvPr>
        </p:nvSpPr>
        <p:spPr>
          <a:xfrm>
            <a:off x="398585" y="3644901"/>
            <a:ext cx="8361485" cy="576263"/>
          </a:xfrm>
        </p:spPr>
        <p:txBody>
          <a:bodyPr/>
          <a:lstStyle>
            <a:lvl1pPr marL="0" indent="0">
              <a:buFontTx/>
              <a:buNone/>
              <a:defRPr sz="3300" b="1" i="1">
                <a:latin typeface="Minion" pitchFamily="2" charset="0"/>
              </a:defRPr>
            </a:lvl1pPr>
          </a:lstStyle>
          <a:p>
            <a:pPr lvl="0"/>
            <a:r>
              <a:rPr lang="fr-CH" noProof="0" smtClean="0"/>
              <a:t>Click to edit Master subtitle style</a:t>
            </a:r>
          </a:p>
        </p:txBody>
      </p:sp>
      <p:sp>
        <p:nvSpPr>
          <p:cNvPr id="94263" name="shpLogoBackground"/>
          <p:cNvSpPr>
            <a:spLocks noChangeArrowheads="1"/>
          </p:cNvSpPr>
          <p:nvPr userDrawn="1"/>
        </p:nvSpPr>
        <p:spPr bwMode="white">
          <a:xfrm>
            <a:off x="7702550" y="115888"/>
            <a:ext cx="1062403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CH"/>
          </a:p>
        </p:txBody>
      </p:sp>
      <p:pic>
        <p:nvPicPr>
          <p:cNvPr id="3" name="shpLogoPicDark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7919720" y="180340"/>
            <a:ext cx="979170" cy="65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25F00-55C7-4159-96ED-33FC181064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430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639" y="452439"/>
            <a:ext cx="2089638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328" y="452439"/>
            <a:ext cx="6132634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27A04-B349-4C41-9EBD-AC2BB72186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317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2AB4-61FB-4062-9E20-33DD6EC64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091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49DD-8E2B-4957-9020-F806BA43D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409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120" y="1806575"/>
            <a:ext cx="4106008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804" y="1806575"/>
            <a:ext cx="4107473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45B92-9666-4195-B6E1-FD81DD2D8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925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5FE86-6BD3-48ED-9042-E3EF8447C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6752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165CB-D5E5-4F49-B52C-2E6BB58C0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510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DFCCA-F568-422D-8A8C-1E4095886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14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887CC-8431-4B91-BABD-191FD7EEA2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908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E69C4-9F4A-4EC7-99BF-B1E5BD2F1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313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" name="shpPlaceholderDat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120" y="6323014"/>
            <a:ext cx="835415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600"/>
            </a:lvl1pPr>
          </a:lstStyle>
          <a:p>
            <a:endParaRPr lang="en-US" dirty="0"/>
          </a:p>
        </p:txBody>
      </p:sp>
      <p:sp>
        <p:nvSpPr>
          <p:cNvPr id="40961" name="shpPlaceholder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7120" y="6323014"/>
            <a:ext cx="835415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600"/>
            </a:lvl1pPr>
          </a:lstStyle>
          <a:p>
            <a:fld id="{0FBB20A0-29A2-4F03-9BB9-2B9F07088D5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35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388328" y="452439"/>
            <a:ext cx="7366000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38" name="shpPlaceholderMain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7120" y="1806575"/>
            <a:ext cx="8354157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41000" name="shpGridNormal" hidden="1"/>
          <p:cNvGrpSpPr>
            <a:grpSpLocks/>
          </p:cNvGrpSpPr>
          <p:nvPr userDrawn="1"/>
        </p:nvGrpSpPr>
        <p:grpSpPr bwMode="auto">
          <a:xfrm>
            <a:off x="397120" y="514350"/>
            <a:ext cx="8354157" cy="6005513"/>
            <a:chOff x="271" y="324"/>
            <a:chExt cx="5701" cy="3783"/>
          </a:xfrm>
        </p:grpSpPr>
        <p:sp>
          <p:nvSpPr>
            <p:cNvPr id="40993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40994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40998" name="shpGridFooter" hidden="1"/>
            <p:cNvSpPr>
              <a:spLocks noChangeArrowheads="1"/>
            </p:cNvSpPr>
            <p:nvPr userDrawn="1"/>
          </p:nvSpPr>
          <p:spPr bwMode="auto">
            <a:xfrm>
              <a:off x="271" y="4005"/>
              <a:ext cx="570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4" name="shpLogoBackground"/>
          <p:cNvSpPr>
            <a:spLocks noChangeArrowheads="1"/>
          </p:cNvSpPr>
          <p:nvPr userDrawn="1"/>
        </p:nvSpPr>
        <p:spPr bwMode="white">
          <a:xfrm>
            <a:off x="7702550" y="115888"/>
            <a:ext cx="1062404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dirty="0"/>
          </a:p>
        </p:txBody>
      </p:sp>
      <p:pic>
        <p:nvPicPr>
          <p:cNvPr id="3" name="shpLogoPicDark"/>
          <p:cNvPicPr>
            <a:picLocks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7919720" y="180340"/>
            <a:ext cx="979170" cy="655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9pPr>
    </p:titleStyle>
    <p:bodyStyle>
      <a:lvl1pPr marL="285750" indent="-285750" algn="l" rtl="0" eaLnBrk="0" fontAlgn="base" hangingPunct="0">
        <a:spcBef>
          <a:spcPct val="750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87338" algn="l" rtl="0" eaLnBrk="0" fontAlgn="base" hangingPunct="0"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241425" indent="-2873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527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099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671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243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file:///C:\Users\chakrs20\AppData\Local\Temp\pic-pmed-0051668-1500x35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meetinglibrary.asco.org/content/115302?media=vm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://www.360mediawatch.com/videos/videos/53470/ASCO_CNBC_06-01_7am.mp4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0" name="shpTitleSlide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1982" y="66725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" name="Rectangle 25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383931" y="2603500"/>
            <a:ext cx="79009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r>
              <a:rPr lang="en-US" dirty="0" smtClean="0"/>
              <a:t>Access to Innovative Medicines in </a:t>
            </a:r>
            <a:br>
              <a:rPr lang="en-US" dirty="0" smtClean="0"/>
            </a:br>
            <a:r>
              <a:rPr lang="en-US" dirty="0" smtClean="0"/>
              <a:t>UHC:  Advancing the Dialogue</a:t>
            </a:r>
            <a:endParaRPr lang="en-US" dirty="0"/>
          </a:p>
        </p:txBody>
      </p:sp>
      <p:sp>
        <p:nvSpPr>
          <p:cNvPr id="13" name="Rectangle 26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398585" y="3630018"/>
            <a:ext cx="790098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75000"/>
              </a:spcBef>
              <a:spcAft>
                <a:spcPct val="0"/>
              </a:spcAft>
              <a:buSzPct val="100000"/>
              <a:buFontTx/>
              <a:buNone/>
              <a:defRPr sz="3300" b="1" i="1">
                <a:solidFill>
                  <a:schemeClr val="tx1"/>
                </a:solidFill>
                <a:latin typeface="Minion" pitchFamily="2" charset="0"/>
                <a:ea typeface="+mn-ea"/>
                <a:cs typeface="+mn-cs"/>
              </a:defRPr>
            </a:lvl1pPr>
            <a:lvl2pPr marL="763588" indent="-287338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241425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719263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1955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6527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099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671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243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dirty="0" smtClean="0"/>
              <a:t>Sarbani Chakraborty, Head, Public Policy, Eastern Europe, Middle East and Africa, (EEMEA), Roche</a:t>
            </a:r>
            <a:endParaRPr lang="en-US" sz="2000" dirty="0"/>
          </a:p>
        </p:txBody>
      </p:sp>
      <p:pic>
        <p:nvPicPr>
          <p:cNvPr id="2" name="shpCollectorPicture0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44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2257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7366000" cy="792088"/>
          </a:xfrm>
        </p:spPr>
        <p:txBody>
          <a:bodyPr/>
          <a:lstStyle/>
          <a:p>
            <a:r>
              <a:rPr lang="en-US" dirty="0" smtClean="0"/>
              <a:t>Do Innovative Medicines matter for UHC?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55976" y="141277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G</a:t>
            </a:r>
            <a:r>
              <a:rPr lang="en-US" sz="2000" dirty="0" smtClean="0"/>
              <a:t>rowing middle </a:t>
            </a:r>
            <a:r>
              <a:rPr lang="en-US" sz="2000" dirty="0"/>
              <a:t>class, public expectations for emerging markets' health systems are rising.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26737" y="29833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UHC coverage </a:t>
            </a:r>
            <a:r>
              <a:rPr lang="en-US" sz="2000" dirty="0"/>
              <a:t>and implementation </a:t>
            </a:r>
            <a:r>
              <a:rPr lang="en-US" sz="2000" dirty="0" smtClean="0"/>
              <a:t>is </a:t>
            </a:r>
            <a:r>
              <a:rPr lang="en-US" sz="2000" dirty="0"/>
              <a:t>weakest for </a:t>
            </a:r>
            <a:r>
              <a:rPr lang="en-US" sz="2000" dirty="0" smtClean="0"/>
              <a:t>NCDs, </a:t>
            </a:r>
            <a:r>
              <a:rPr lang="en-US" sz="2000" dirty="0"/>
              <a:t>in spite of the fact that they represent the bulk of the disease burden in emerging markets.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27984" y="471759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Better option than traditional treatments – inclusion of patented medicines on WHO EML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972" y="1196752"/>
            <a:ext cx="2618899" cy="18602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972" y="3645024"/>
            <a:ext cx="276291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786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44174"/>
            <a:ext cx="3296660" cy="108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31" y="452445"/>
            <a:ext cx="7366000" cy="67309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But people are worried about price</a:t>
            </a:r>
            <a:endParaRPr lang="en-US" sz="24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6198769"/>
            <a:ext cx="9217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1200" dirty="0" smtClean="0">
                <a:latin typeface="Imago"/>
              </a:rPr>
              <a:t>Sources: </a:t>
            </a:r>
            <a:r>
              <a:rPr lang="en-US" sz="1000" kern="1200" dirty="0">
                <a:latin typeface="Imago"/>
                <a:hlinkClick r:id="rId4"/>
              </a:rPr>
              <a:t>http://</a:t>
            </a:r>
            <a:r>
              <a:rPr lang="en-US" sz="1000" kern="1200" dirty="0" smtClean="0">
                <a:latin typeface="Imago"/>
                <a:hlinkClick r:id="rId4"/>
              </a:rPr>
              <a:t>www.360mediawatch.com/videos/videos/53470/ASCO_CNBC_06-01_7am.mp4</a:t>
            </a:r>
            <a:r>
              <a:rPr lang="en-US" sz="1000" kern="1200" dirty="0" smtClean="0">
                <a:latin typeface="Imago"/>
              </a:rPr>
              <a:t>, </a:t>
            </a:r>
            <a:r>
              <a:rPr lang="en-US" sz="1000" dirty="0">
                <a:hlinkClick r:id="rId5"/>
              </a:rPr>
              <a:t>http://meetinglibrary.asco.org/content/115302?media=vm</a:t>
            </a:r>
            <a:r>
              <a:rPr lang="en-US" sz="1000" kern="1200" dirty="0" smtClean="0">
                <a:latin typeface="Imago"/>
              </a:rPr>
              <a:t>  </a:t>
            </a:r>
            <a:endParaRPr lang="en-US" sz="1000" kern="1200" dirty="0">
              <a:latin typeface="Imago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6876" y="318679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243096"/>
            <a:ext cx="3185914" cy="107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212978"/>
            <a:ext cx="2510607" cy="173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50273"/>
            <a:ext cx="3023391" cy="170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75" y="1044174"/>
            <a:ext cx="3498724" cy="293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833130"/>
            <a:ext cx="1656184" cy="18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5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" r="64"/>
          <a:stretch>
            <a:fillRect/>
          </a:stretch>
        </p:blipFill>
        <p:spPr>
          <a:xfrm>
            <a:off x="2603781" y="1628800"/>
            <a:ext cx="3747656" cy="3098774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11560" y="5445224"/>
            <a:ext cx="8424936" cy="36004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GOV./PAYERS and INDUSTRY have different views on access to innovative medicines but we need convergence for sustainability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326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Governments 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4046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Industry </a:t>
            </a:r>
            <a:endParaRPr lang="en-US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052736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My biggest challenge in providing more access within limited budget</a:t>
            </a:r>
            <a:endParaRPr lang="en-US" sz="1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42069" y="3861048"/>
            <a:ext cx="1944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i="1" dirty="0" smtClean="0"/>
              <a:t>We have so many needs – why would I reinvest my savings into innovative medicines</a:t>
            </a:r>
            <a:endParaRPr 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1268760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But investing in health care is securing social and economic value</a:t>
            </a:r>
            <a:endParaRPr lang="en-US" sz="1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875242" y="2492896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It is important to look beyond medicines – improving efficiency of the system </a:t>
            </a:r>
            <a:endParaRPr lang="en-US" sz="1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85486" y="4292516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i="1" dirty="0" smtClean="0"/>
              <a:t>Governments can easily reinvest savings into innovative medicines</a:t>
            </a:r>
            <a:endParaRPr lang="en-US" sz="1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2368955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Paying for outcomes sounds complicated. It will take too long to implement 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xmlns="" val="364402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28" y="452439"/>
            <a:ext cx="7366000" cy="960337"/>
          </a:xfrm>
        </p:spPr>
        <p:txBody>
          <a:bodyPr/>
          <a:lstStyle/>
          <a:p>
            <a:r>
              <a:rPr lang="en-US" sz="2400" i="1" dirty="0" smtClean="0"/>
              <a:t>Move to Value Based Approaches can improve the dialogue between Governments and the Private Sector</a:t>
            </a:r>
            <a:endParaRPr lang="en-US" sz="1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56025151"/>
              </p:ext>
            </p:extLst>
          </p:nvPr>
        </p:nvGraphicFramePr>
        <p:xfrm>
          <a:off x="396875" y="1806575"/>
          <a:ext cx="8355013" cy="4471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4734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u="sng" dirty="0"/>
              <a:t>micro-level” </a:t>
            </a:r>
            <a:r>
              <a:rPr lang="en-US" sz="1800" b="1" u="sng" dirty="0" smtClean="0"/>
              <a:t>HTA</a:t>
            </a:r>
            <a:r>
              <a:rPr lang="en-US" sz="1800" dirty="0" smtClean="0"/>
              <a:t>, usually with focus on short term cost containment </a:t>
            </a:r>
            <a:r>
              <a:rPr lang="en-US" sz="1800" dirty="0"/>
              <a:t>rather than any system wide focus on achieving value</a:t>
            </a:r>
            <a:endParaRPr lang="en-US" sz="1800" dirty="0" smtClean="0"/>
          </a:p>
          <a:p>
            <a:pPr lvl="1"/>
            <a:r>
              <a:rPr lang="en-US" sz="1800" dirty="0" smtClean="0"/>
              <a:t>appraisal </a:t>
            </a:r>
            <a:r>
              <a:rPr lang="en-US" sz="1800" dirty="0"/>
              <a:t>of individual technologies, or groups of related technologies </a:t>
            </a:r>
            <a:endParaRPr lang="en-US" sz="1800" dirty="0" smtClean="0"/>
          </a:p>
          <a:p>
            <a:r>
              <a:rPr lang="en-US" sz="1800" b="1" u="sng" dirty="0" smtClean="0"/>
              <a:t>“</a:t>
            </a:r>
            <a:r>
              <a:rPr lang="en-US" sz="1800" b="1" u="sng" dirty="0"/>
              <a:t>macro-level” HTA</a:t>
            </a:r>
            <a:r>
              <a:rPr lang="en-US" sz="1800" dirty="0"/>
              <a:t> which is about the efficiency of the organizational </a:t>
            </a:r>
            <a:r>
              <a:rPr lang="en-US" sz="1800" dirty="0" smtClean="0"/>
              <a:t>system </a:t>
            </a:r>
            <a:r>
              <a:rPr lang="en-US" sz="1800" dirty="0"/>
              <a:t>or architecture of the health care </a:t>
            </a:r>
            <a:r>
              <a:rPr lang="en-US" sz="1800" dirty="0" smtClean="0"/>
              <a:t>system e.g.</a:t>
            </a:r>
          </a:p>
          <a:p>
            <a:pPr lvl="1"/>
            <a:r>
              <a:rPr lang="de-CH" sz="1800" dirty="0" smtClean="0"/>
              <a:t>primary care and hospital infrastructure (size, accessibility, quality standards)</a:t>
            </a:r>
          </a:p>
          <a:p>
            <a:pPr lvl="1"/>
            <a:r>
              <a:rPr lang="de-CH" sz="1800" dirty="0"/>
              <a:t>p</a:t>
            </a:r>
            <a:r>
              <a:rPr lang="de-CH" sz="1800" dirty="0" smtClean="0"/>
              <a:t>ublic/private contribution in health care provision and regulatory options</a:t>
            </a:r>
          </a:p>
          <a:p>
            <a:pPr lvl="1"/>
            <a:r>
              <a:rPr lang="de-CH" sz="1800" dirty="0" smtClean="0"/>
              <a:t>renumeration systems and provider incentives</a:t>
            </a:r>
            <a:endParaRPr lang="en-US" sz="1800" dirty="0"/>
          </a:p>
          <a:p>
            <a:pPr marL="361950" indent="-361950"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	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 stronger focus of limited HTA resources on 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macro” aspects of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health system architecture may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yield higher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gains mid- to long term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42" y="452485"/>
            <a:ext cx="8359522" cy="1309687"/>
          </a:xfrm>
        </p:spPr>
        <p:txBody>
          <a:bodyPr/>
          <a:lstStyle/>
          <a:p>
            <a:r>
              <a:rPr lang="de-CH" dirty="0" smtClean="0"/>
              <a:t>Micro- and macro-level HTA</a:t>
            </a:r>
            <a:br>
              <a:rPr lang="de-CH" dirty="0" smtClean="0"/>
            </a:br>
            <a:r>
              <a:rPr lang="de-CH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Towards a more efficient use of scarce HTA resources</a:t>
            </a:r>
            <a:endParaRPr lang="en-US" sz="2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94CC5-D166-4134-A059-F2903614B877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6215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8942" y="452462"/>
            <a:ext cx="7366000" cy="1309687"/>
          </a:xfrm>
        </p:spPr>
        <p:txBody>
          <a:bodyPr/>
          <a:lstStyle/>
          <a:p>
            <a:r>
              <a:rPr lang="en-US" dirty="0" smtClean="0"/>
              <a:t>Multi-criteria decision deliberation as the basis of politically accountable decision making</a:t>
            </a:r>
            <a:br>
              <a:rPr lang="en-US" dirty="0" smtClean="0"/>
            </a:br>
            <a:endParaRPr lang="en-US" sz="2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20" y="6323014"/>
            <a:ext cx="8354157" cy="193675"/>
          </a:xfrm>
        </p:spPr>
        <p:txBody>
          <a:bodyPr/>
          <a:lstStyle/>
          <a:p>
            <a:pPr>
              <a:defRPr/>
            </a:pPr>
            <a:fld id="{A3C2336B-4FC9-4A32-80AA-F90BE2A49C4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1880018"/>
            <a:ext cx="4053117" cy="28448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301208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“As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most of the other European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of these criteria are used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[in Belgium] to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formulate a binary access decision (Class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1-3 granted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in a multiple criterion decision deliberation (MCDD) based on 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holistic consideration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criteria, rather than being the result of an explicit hierarchy 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formal weighing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criteria in a multiple criterion decision analysis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(MCDA).”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6493842"/>
            <a:ext cx="2000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en-US" sz="1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Dyck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1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Graeve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2016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43047" y="1880018"/>
            <a:ext cx="4128655" cy="28448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73121" y="4823574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KCE Belgium 2016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5909" y="4823574"/>
            <a:ext cx="9621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Tringali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2014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7" y="151068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Example Belgium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2512" y="15106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Example Lombardy (Italy)</a:t>
            </a:r>
            <a:endParaRPr 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3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Will </a:t>
            </a:r>
            <a:r>
              <a:rPr lang="de-CH" dirty="0" smtClean="0"/>
              <a:t>Emerging Markets Leapfrog into value-based health care</a:t>
            </a:r>
            <a:br>
              <a:rPr lang="de-CH" dirty="0" smtClean="0"/>
            </a:br>
            <a:endParaRPr lang="en-US" sz="2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37-C07F-407F-9BFA-386200C72FD1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40"/>
          <a:stretch/>
        </p:blipFill>
        <p:spPr bwMode="auto">
          <a:xfrm>
            <a:off x="1259632" y="1501725"/>
            <a:ext cx="7249368" cy="460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6113023"/>
            <a:ext cx="353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bcg.perspectives. leapfrogging 2016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3213135" cy="183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37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SLIDEFORMATR" val="RXPStandard Screen"/>
  <p:tag name="VARDIVISION" val="RXPDivCorp"/>
  <p:tag name="VARPALETTE" val="RXPpalette_standard_value"/>
  <p:tag name="VARBACKGROUND" val="RXPbackground_dark_value"/>
  <p:tag name="VARPPTPAPER" val="RXPRXP"/>
  <p:tag name="VARPPTGRIDMODE" val="RXPRocheGrid"/>
  <p:tag name="VARPPTTYPE" val="RXPpotRXPP"/>
  <p:tag name="VARPOTVERSION" val="RXP8.8"/>
  <p:tag name="VARPPTLANGSEL" val="RXPEnglish"/>
  <p:tag name="VARPPTCOMPATIBLE4" val="RXPFALSE"/>
  <p:tag name="VARPPTCOMPATIBLE7" val="RXPFALSE"/>
  <p:tag name="VARPPTCOMPATIBLERD03" val="RXPTRUE"/>
  <p:tag name="VARCOLOR" val="RXPcolor_white_colored"/>
  <p:tag name="VAREMBEDFONTSENABLED" val="RXPFALSE"/>
  <p:tag name="VARTOC" val="RXP"/>
  <p:tag name="VARFOOTERAPPLYTOALLPRESSED" val="RXPFALSE"/>
  <p:tag name="VARTITLE" val="RXP"/>
  <p:tag name="VARUNIT" val="RXPRoche"/>
  <p:tag name="VARPPTSETUPPERFORMED" val="RXPTRUE"/>
  <p:tag name="VARPPTSLIDEFORMAT" val="RXPStandard"/>
  <p:tag name="VARPPTLANG" val="RXPEnglish"/>
  <p:tag name="VARGRIDMODE" val="RXPgrid_none_value"/>
  <p:tag name="VARSAVEMESSAGETIMESTAMP" val="RXP11/13/20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TITLESLIDEMODE" val="RXP1"/>
</p:tagLst>
</file>

<file path=ppt/theme/theme1.xml><?xml version="1.0" encoding="utf-8"?>
<a:theme xmlns:a="http://schemas.openxmlformats.org/drawingml/2006/main" name="Roche">
  <a:themeElements>
    <a:clrScheme name="Roche 2">
      <a:dk1>
        <a:srgbClr val="000000"/>
      </a:dk1>
      <a:lt1>
        <a:srgbClr val="FFFFFF"/>
      </a:lt1>
      <a:dk2>
        <a:srgbClr val="969696"/>
      </a:dk2>
      <a:lt2>
        <a:srgbClr val="FF7F00"/>
      </a:lt2>
      <a:accent1>
        <a:srgbClr val="FF7F00"/>
      </a:accent1>
      <a:accent2>
        <a:srgbClr val="800080"/>
      </a:accent2>
      <a:accent3>
        <a:srgbClr val="FFCC00"/>
      </a:accent3>
      <a:accent4>
        <a:srgbClr val="9933FF"/>
      </a:accent4>
      <a:accent5>
        <a:srgbClr val="009900"/>
      </a:accent5>
      <a:accent6>
        <a:srgbClr val="0082DA"/>
      </a:accent6>
      <a:hlink>
        <a:srgbClr val="9933FF"/>
      </a:hlink>
      <a:folHlink>
        <a:srgbClr val="FF3300"/>
      </a:folHlink>
    </a:clrScheme>
    <a:fontScheme name="Roche">
      <a:majorFont>
        <a:latin typeface="Imago"/>
        <a:ea typeface="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  <a:style>
        <a:lnRef idx="1">
          <a:schemeClr val="tx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oche 1">
        <a:dk1>
          <a:srgbClr val="FF7F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che 2">
        <a:dk1>
          <a:srgbClr val="000000"/>
        </a:dk1>
        <a:lt1>
          <a:srgbClr val="FFFFFF"/>
        </a:lt1>
        <a:dk2>
          <a:srgbClr val="969696"/>
        </a:dk2>
        <a:lt2>
          <a:srgbClr val="FF7F00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che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oche 2">
    <a:dk1>
      <a:srgbClr val="000000"/>
    </a:dk1>
    <a:lt1>
      <a:srgbClr val="FFFFFF"/>
    </a:lt1>
    <a:dk2>
      <a:srgbClr val="969696"/>
    </a:dk2>
    <a:lt2>
      <a:srgbClr val="FF7F00"/>
    </a:lt2>
    <a:accent1>
      <a:srgbClr val="FF7F00"/>
    </a:accent1>
    <a:accent2>
      <a:srgbClr val="800080"/>
    </a:accent2>
    <a:accent3>
      <a:srgbClr val="FFCC00"/>
    </a:accent3>
    <a:accent4>
      <a:srgbClr val="9933FF"/>
    </a:accent4>
    <a:accent5>
      <a:srgbClr val="009900"/>
    </a:accent5>
    <a:accent6>
      <a:srgbClr val="0082DA"/>
    </a:accent6>
    <a:hlink>
      <a:srgbClr val="9933FF"/>
    </a:hlink>
    <a:folHlink>
      <a:srgbClr val="FF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</TotalTime>
  <Pages>16</Pages>
  <Words>530</Words>
  <Application>Microsoft Office PowerPoint</Application>
  <PresentationFormat>On-screen Show (4:3)</PresentationFormat>
  <Paragraphs>44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Roche</vt:lpstr>
      <vt:lpstr>Access to Innovative Medicines in  UHC:  Advancing the Dialogue</vt:lpstr>
      <vt:lpstr>Do Innovative Medicines matter for UHC?</vt:lpstr>
      <vt:lpstr>But people are worried about price</vt:lpstr>
      <vt:lpstr>Slide 4</vt:lpstr>
      <vt:lpstr>Move to Value Based Approaches can improve the dialogue between Governments and the Private Sector</vt:lpstr>
      <vt:lpstr>Micro- and macro-level HTA Towards a more efficient use of scarce HTA resources</vt:lpstr>
      <vt:lpstr>Multi-criteria decision deliberation as the basis of politically accountable decision making </vt:lpstr>
      <vt:lpstr>Will Emerging Markets Leapfrog into value-based health care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Roche Template</dc:title>
  <dc:creator>Chakraborty, Sarbani {MCLA~Basel}</dc:creator>
  <cp:lastModifiedBy>menahpf</cp:lastModifiedBy>
  <cp:revision>246</cp:revision>
  <cp:lastPrinted>1998-09-09T08:32:30Z</cp:lastPrinted>
  <dcterms:created xsi:type="dcterms:W3CDTF">2002-05-06T07:33:01Z</dcterms:created>
  <dcterms:modified xsi:type="dcterms:W3CDTF">2017-11-16T08:33:20Z</dcterms:modified>
</cp:coreProperties>
</file>